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330" r:id="rId4"/>
    <p:sldId id="333" r:id="rId5"/>
    <p:sldId id="334" r:id="rId6"/>
    <p:sldId id="337" r:id="rId7"/>
    <p:sldId id="338" r:id="rId8"/>
    <p:sldId id="340" r:id="rId9"/>
    <p:sldId id="341" r:id="rId10"/>
    <p:sldId id="345" r:id="rId11"/>
    <p:sldId id="264" r:id="rId12"/>
    <p:sldId id="316" r:id="rId13"/>
    <p:sldId id="346" r:id="rId14"/>
    <p:sldId id="266" r:id="rId15"/>
    <p:sldId id="307" r:id="rId16"/>
    <p:sldId id="347" r:id="rId17"/>
    <p:sldId id="348" r:id="rId18"/>
    <p:sldId id="349" r:id="rId19"/>
    <p:sldId id="350" r:id="rId20"/>
    <p:sldId id="35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800080"/>
    <a:srgbClr val="FFFF99"/>
    <a:srgbClr val="009999"/>
    <a:srgbClr val="660066"/>
    <a:srgbClr val="AC6910"/>
    <a:srgbClr val="A86914"/>
    <a:srgbClr val="7E6126"/>
    <a:srgbClr val="FF99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16" autoAdjust="0"/>
    <p:restoredTop sz="94444" autoAdjust="0"/>
  </p:normalViewPr>
  <p:slideViewPr>
    <p:cSldViewPr snapToGrid="0"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87DCD9-F98D-4D75-8153-AAAEF8C33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3741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AAD36-3AAD-4B67-96F0-AED1DB43239E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6C62-51F3-473E-91AC-8D793D6C1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9F739-2107-478B-9A61-939055A75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F7C-7C04-4786-B01C-5E874E7F8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B92D-7991-4D7B-9F1C-3CE64B842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E35A4-DCE9-4D2E-8C15-01CB990CD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1512-12A8-4CCA-932C-3A0F62E56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A5192-DABD-44F4-A802-027599B67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8D86F-4C22-4EBB-824C-922772F1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13BA-DB14-4EC7-935A-C2B8AF4A5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2DFC1-297F-461D-BFFC-7E1A9DF3F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A0ED2-D108-41FF-AF46-9E839DDFE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BCAA-6E25-4B05-A971-BAEC8C5E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C9DD-7B32-4CCE-A7DC-06F3ED55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CD88-01D6-4641-BA21-9393FD0CE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60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ПИРАМИДА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027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F8A744B-B249-452B-AD37-84D541D80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339975" y="3517900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ru-RU" sz="40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516063" y="1736725"/>
            <a:ext cx="6615112" cy="92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Bookman Old Style" pitchFamily="18" charset="0"/>
                <a:ea typeface="Arial Unicode MS"/>
                <a:cs typeface="Arial Unicode MS"/>
              </a:rPr>
              <a:t>УСЕЧЁННАЯ ПИРАМИДА</a:t>
            </a:r>
          </a:p>
        </p:txBody>
      </p:sp>
      <p:pic>
        <p:nvPicPr>
          <p:cNvPr id="25602" name="Picture 2" descr="http://1.bp.blogspot.com/-R1EVkPgns3g/VM1taGNqUTI/AAAAAAAABs8/FbL9JuoAh6U/s1600/1294785236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722" y="3556000"/>
            <a:ext cx="3657278" cy="330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1291051"/>
            <a:ext cx="3184526" cy="242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440" y="1262743"/>
            <a:ext cx="2936323" cy="24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print"/>
          <a:srcRect r="362"/>
          <a:stretch>
            <a:fillRect/>
          </a:stretch>
        </p:blipFill>
        <p:spPr bwMode="auto">
          <a:xfrm>
            <a:off x="4077834" y="3732666"/>
            <a:ext cx="2817166" cy="285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5" cstate="print"/>
          <a:srcRect l="1479" t="28610"/>
          <a:stretch>
            <a:fillRect/>
          </a:stretch>
        </p:blipFill>
        <p:spPr bwMode="auto">
          <a:xfrm>
            <a:off x="565377" y="3824288"/>
            <a:ext cx="3015902" cy="283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УСЕЧЕННЫЕ ПИРАМИДЫ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ПРАВИЛЬНАЯ УСЕЧЕННАЯ ПИРАМИДА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106181" y="1712459"/>
            <a:ext cx="4805589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 </a:t>
            </a:r>
            <a:r>
              <a:rPr lang="ru-RU" dirty="0">
                <a:latin typeface="Bookman Old Style" pitchFamily="18" charset="0"/>
              </a:rPr>
              <a:t>Усеченная пирамида называется </a:t>
            </a: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правильной</a:t>
            </a:r>
            <a:r>
              <a:rPr lang="ru-RU" dirty="0">
                <a:latin typeface="Bookman Old Style" pitchFamily="18" charset="0"/>
              </a:rPr>
              <a:t>, если она получена сечением </a:t>
            </a:r>
            <a:r>
              <a:rPr lang="ru-RU" b="1" dirty="0">
                <a:solidFill>
                  <a:srgbClr val="800080"/>
                </a:solidFill>
                <a:latin typeface="Bookman Old Style" pitchFamily="18" charset="0"/>
              </a:rPr>
              <a:t>правильной пирамиды </a:t>
            </a:r>
            <a:r>
              <a:rPr lang="ru-RU" dirty="0">
                <a:latin typeface="Bookman Old Style" pitchFamily="18" charset="0"/>
              </a:rPr>
              <a:t>плоскостью, параллельной основанию.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Bookman Old Style" pitchFamily="18" charset="0"/>
              </a:rPr>
              <a:t>Высота боковой грани называется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апофемой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НН</a:t>
            </a:r>
            <a:r>
              <a:rPr lang="ru-RU" sz="2800" b="1" i="1" baseline="-25000" dirty="0" smtClean="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ru-RU" sz="2800" b="1" dirty="0">
              <a:latin typeface="Bookman Old Style" pitchFamily="18" charset="0"/>
            </a:endParaRPr>
          </a:p>
        </p:txBody>
      </p:sp>
      <p:grpSp>
        <p:nvGrpSpPr>
          <p:cNvPr id="7" name="Группа 65"/>
          <p:cNvGrpSpPr>
            <a:grpSpLocks/>
          </p:cNvGrpSpPr>
          <p:nvPr/>
        </p:nvGrpSpPr>
        <p:grpSpPr bwMode="auto">
          <a:xfrm>
            <a:off x="0" y="2006146"/>
            <a:ext cx="4210050" cy="3806825"/>
            <a:chOff x="882449" y="3050893"/>
            <a:chExt cx="4209692" cy="3807107"/>
          </a:xfrm>
        </p:grpSpPr>
        <p:sp>
          <p:nvSpPr>
            <p:cNvPr id="10" name="Полилиния 62"/>
            <p:cNvSpPr>
              <a:spLocks/>
            </p:cNvSpPr>
            <p:nvPr/>
          </p:nvSpPr>
          <p:spPr bwMode="auto">
            <a:xfrm>
              <a:off x="3961341" y="5230813"/>
              <a:ext cx="142875" cy="576262"/>
            </a:xfrm>
            <a:custGeom>
              <a:avLst/>
              <a:gdLst>
                <a:gd name="T0" fmla="*/ 142875 w 142875"/>
                <a:gd name="T1" fmla="*/ 0 h 576262"/>
                <a:gd name="T2" fmla="*/ 0 w 142875"/>
                <a:gd name="T3" fmla="*/ 257175 h 576262"/>
                <a:gd name="T4" fmla="*/ 142875 w 142875"/>
                <a:gd name="T5" fmla="*/ 576262 h 576262"/>
                <a:gd name="T6" fmla="*/ 0 60000 65536"/>
                <a:gd name="T7" fmla="*/ 0 60000 65536"/>
                <a:gd name="T8" fmla="*/ 0 60000 65536"/>
                <a:gd name="T9" fmla="*/ 0 w 142875"/>
                <a:gd name="T10" fmla="*/ 0 h 576262"/>
                <a:gd name="T11" fmla="*/ 142875 w 142875"/>
                <a:gd name="T12" fmla="*/ 576262 h 5762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875" h="576262">
                  <a:moveTo>
                    <a:pt x="142875" y="0"/>
                  </a:moveTo>
                  <a:lnTo>
                    <a:pt x="0" y="257175"/>
                  </a:lnTo>
                  <a:lnTo>
                    <a:pt x="142875" y="576262"/>
                  </a:lnTo>
                </a:path>
              </a:pathLst>
            </a:cu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Группа 52"/>
            <p:cNvGrpSpPr>
              <a:grpSpLocks/>
            </p:cNvGrpSpPr>
            <p:nvPr/>
          </p:nvGrpSpPr>
          <p:grpSpPr bwMode="auto">
            <a:xfrm>
              <a:off x="882449" y="3050893"/>
              <a:ext cx="4209692" cy="3807107"/>
              <a:chOff x="1376363" y="2369328"/>
              <a:chExt cx="4467922" cy="4228301"/>
            </a:xfrm>
          </p:grpSpPr>
          <p:sp>
            <p:nvSpPr>
              <p:cNvPr id="36" name="Полилиния 35"/>
              <p:cNvSpPr/>
              <p:nvPr/>
            </p:nvSpPr>
            <p:spPr bwMode="auto">
              <a:xfrm>
                <a:off x="1691409" y="4330075"/>
                <a:ext cx="3645770" cy="1800291"/>
              </a:xfrm>
              <a:custGeom>
                <a:avLst/>
                <a:gdLst>
                  <a:gd name="connsiteX0" fmla="*/ 2886323 w 2886323"/>
                  <a:gd name="connsiteY0" fmla="*/ 0 h 1470991"/>
                  <a:gd name="connsiteX1" fmla="*/ 2178657 w 2886323"/>
                  <a:gd name="connsiteY1" fmla="*/ 1470991 h 1470991"/>
                  <a:gd name="connsiteX2" fmla="*/ 0 w 2886323"/>
                  <a:gd name="connsiteY2" fmla="*/ 1455089 h 147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6323" h="1470991">
                    <a:moveTo>
                      <a:pt x="2886323" y="0"/>
                    </a:moveTo>
                    <a:lnTo>
                      <a:pt x="2178657" y="1470991"/>
                    </a:lnTo>
                    <a:lnTo>
                      <a:pt x="0" y="1455089"/>
                    </a:lnTo>
                  </a:path>
                </a:pathLst>
              </a:custGeom>
              <a:solidFill>
                <a:schemeClr val="accent2">
                  <a:lumMod val="75000"/>
                  <a:alpha val="25000"/>
                </a:schemeClr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2545570" y="2799564"/>
                <a:ext cx="1844787" cy="811100"/>
              </a:xfrm>
              <a:custGeom>
                <a:avLst/>
                <a:gdLst>
                  <a:gd name="connsiteX0" fmla="*/ 0 w 2878372"/>
                  <a:gd name="connsiteY0" fmla="*/ 1478943 h 1478943"/>
                  <a:gd name="connsiteX1" fmla="*/ 731520 w 2878372"/>
                  <a:gd name="connsiteY1" fmla="*/ 0 h 1478943"/>
                  <a:gd name="connsiteX2" fmla="*/ 2878372 w 2878372"/>
                  <a:gd name="connsiteY2" fmla="*/ 15903 h 1478943"/>
                  <a:gd name="connsiteX3" fmla="*/ 2870420 w 2878372"/>
                  <a:gd name="connsiteY3" fmla="*/ 15903 h 147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8372" h="1478943">
                    <a:moveTo>
                      <a:pt x="0" y="1478943"/>
                    </a:moveTo>
                    <a:lnTo>
                      <a:pt x="731520" y="0"/>
                    </a:lnTo>
                    <a:lnTo>
                      <a:pt x="2878372" y="15903"/>
                    </a:lnTo>
                    <a:lnTo>
                      <a:pt x="2870420" y="15903"/>
                    </a:lnTo>
                  </a:path>
                </a:pathLst>
              </a:custGeom>
              <a:solidFill>
                <a:schemeClr val="accent6">
                  <a:lumMod val="90000"/>
                  <a:alpha val="51000"/>
                </a:schemeClr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 bwMode="auto">
              <a:xfrm>
                <a:off x="4302751" y="6084520"/>
                <a:ext cx="635145" cy="5131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В</a:t>
                </a:r>
                <a:r>
                  <a:rPr lang="ru-RU" sz="2400" b="1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1</a:t>
                </a:r>
                <a:endParaRPr lang="ru-RU" sz="24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723419" y="4330075"/>
                <a:ext cx="3568273" cy="1754446"/>
              </a:xfrm>
              <a:custGeom>
                <a:avLst/>
                <a:gdLst>
                  <a:gd name="connsiteX0" fmla="*/ 0 w 2878372"/>
                  <a:gd name="connsiteY0" fmla="*/ 1478943 h 1478943"/>
                  <a:gd name="connsiteX1" fmla="*/ 731520 w 2878372"/>
                  <a:gd name="connsiteY1" fmla="*/ 0 h 1478943"/>
                  <a:gd name="connsiteX2" fmla="*/ 2878372 w 2878372"/>
                  <a:gd name="connsiteY2" fmla="*/ 15903 h 1478943"/>
                  <a:gd name="connsiteX3" fmla="*/ 2870420 w 2878372"/>
                  <a:gd name="connsiteY3" fmla="*/ 15903 h 147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8372" h="1478943">
                    <a:moveTo>
                      <a:pt x="0" y="1478943"/>
                    </a:moveTo>
                    <a:lnTo>
                      <a:pt x="731520" y="0"/>
                    </a:lnTo>
                    <a:lnTo>
                      <a:pt x="2878372" y="15903"/>
                    </a:lnTo>
                    <a:lnTo>
                      <a:pt x="2870420" y="15903"/>
                    </a:lnTo>
                  </a:path>
                </a:pathLst>
              </a:custGeom>
              <a:solidFill>
                <a:schemeClr val="accent2">
                  <a:lumMod val="75000"/>
                  <a:alpha val="35000"/>
                </a:schemeClr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1376363" y="6040438"/>
                <a:ext cx="596397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А</a:t>
                </a:r>
                <a:r>
                  <a:rPr lang="ru-RU" sz="2400" b="1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1</a:t>
                </a:r>
                <a:endParaRPr lang="ru-RU" sz="24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5237780" y="3910419"/>
                <a:ext cx="606505" cy="513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С</a:t>
                </a:r>
                <a:r>
                  <a:rPr lang="ru-RU" sz="2400" b="1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1</a:t>
                </a:r>
              </a:p>
            </p:txBody>
          </p:sp>
          <p:cxnSp>
            <p:nvCxnSpPr>
              <p:cNvPr id="17" name="Прямая соединительная линия 16"/>
              <p:cNvCxnSpPr>
                <a:stCxn id="36" idx="2"/>
                <a:endCxn id="36" idx="0"/>
              </p:cNvCxnSpPr>
              <p:nvPr/>
            </p:nvCxnSpPr>
            <p:spPr bwMode="auto">
              <a:xfrm flipV="1">
                <a:off x="1691409" y="4330075"/>
                <a:ext cx="3645770" cy="178265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 bwMode="auto">
              <a:xfrm flipH="1" flipV="1">
                <a:off x="2636546" y="4330075"/>
                <a:ext cx="1804354" cy="18002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Овал 25"/>
              <p:cNvSpPr>
                <a:spLocks noChangeArrowheads="1"/>
              </p:cNvSpPr>
              <p:nvPr/>
            </p:nvSpPr>
            <p:spPr bwMode="auto">
              <a:xfrm>
                <a:off x="3509240" y="5190546"/>
                <a:ext cx="47173" cy="45845"/>
              </a:xfrm>
              <a:prstGeom prst="ellipse">
                <a:avLst/>
              </a:prstGeom>
              <a:solidFill>
                <a:srgbClr val="C00000"/>
              </a:solidFill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  <p:cxnSp>
            <p:nvCxnSpPr>
              <p:cNvPr id="20" name="Прямая соединительная линия 19"/>
              <p:cNvCxnSpPr>
                <a:stCxn id="30" idx="0"/>
                <a:endCxn id="36" idx="2"/>
              </p:cNvCxnSpPr>
              <p:nvPr/>
            </p:nvCxnSpPr>
            <p:spPr bwMode="auto">
              <a:xfrm flipH="1">
                <a:off x="1691409" y="3610664"/>
                <a:ext cx="854161" cy="2502069"/>
              </a:xfrm>
              <a:prstGeom prst="line">
                <a:avLst/>
              </a:prstGeom>
              <a:noFill/>
              <a:ln w="22225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Прямая соединительная линия 20"/>
              <p:cNvCxnSpPr>
                <a:stCxn id="35" idx="1"/>
                <a:endCxn id="36" idx="1"/>
              </p:cNvCxnSpPr>
              <p:nvPr/>
            </p:nvCxnSpPr>
            <p:spPr bwMode="auto">
              <a:xfrm>
                <a:off x="3938848" y="3610664"/>
                <a:ext cx="503736" cy="25197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Прямая соединительная линия 21"/>
              <p:cNvCxnSpPr>
                <a:stCxn id="30" idx="1"/>
                <a:endCxn id="14" idx="1"/>
              </p:cNvCxnSpPr>
              <p:nvPr/>
            </p:nvCxnSpPr>
            <p:spPr bwMode="auto">
              <a:xfrm flipH="1">
                <a:off x="2629807" y="2799564"/>
                <a:ext cx="384120" cy="1530511"/>
              </a:xfrm>
              <a:prstGeom prst="line">
                <a:avLst/>
              </a:prstGeom>
              <a:noFill/>
              <a:ln w="22225" cap="flat" cmpd="sng" algn="ctr">
                <a:solidFill>
                  <a:schemeClr val="tx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Прямая соединительная линия 22"/>
              <p:cNvCxnSpPr>
                <a:stCxn id="35" idx="0"/>
                <a:endCxn id="36" idx="0"/>
              </p:cNvCxnSpPr>
              <p:nvPr/>
            </p:nvCxnSpPr>
            <p:spPr bwMode="auto">
              <a:xfrm>
                <a:off x="4390358" y="2799564"/>
                <a:ext cx="946822" cy="153051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 bwMode="auto">
              <a:xfrm>
                <a:off x="3285170" y="2762536"/>
                <a:ext cx="434662" cy="5131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О</a:t>
                </a:r>
              </a:p>
            </p:txBody>
          </p:sp>
          <p:sp>
            <p:nvSpPr>
              <p:cNvPr id="25" name="Овал 25"/>
              <p:cNvSpPr>
                <a:spLocks noChangeArrowheads="1"/>
              </p:cNvSpPr>
              <p:nvPr/>
            </p:nvSpPr>
            <p:spPr bwMode="auto">
              <a:xfrm flipV="1">
                <a:off x="3490708" y="3205114"/>
                <a:ext cx="45487" cy="45845"/>
              </a:xfrm>
              <a:prstGeom prst="ellipse">
                <a:avLst/>
              </a:prstGeom>
              <a:solidFill>
                <a:srgbClr val="C00000"/>
              </a:solidFill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  <p:cxnSp>
            <p:nvCxnSpPr>
              <p:cNvPr id="26" name="Прямая соединительная линия 12"/>
              <p:cNvCxnSpPr>
                <a:cxnSpLocks noChangeShapeType="1"/>
                <a:stCxn id="19" idx="0"/>
                <a:endCxn id="25" idx="0"/>
              </p:cNvCxnSpPr>
              <p:nvPr/>
            </p:nvCxnSpPr>
            <p:spPr bwMode="auto">
              <a:xfrm flipH="1" flipV="1">
                <a:off x="3514725" y="3251200"/>
                <a:ext cx="19050" cy="1939925"/>
              </a:xfrm>
              <a:prstGeom prst="line">
                <a:avLst/>
              </a:prstGeom>
              <a:noFill/>
              <a:ln w="22225" algn="ctr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7" name="TextBox 26"/>
              <p:cNvSpPr txBox="1"/>
              <p:nvPr/>
            </p:nvSpPr>
            <p:spPr bwMode="auto">
              <a:xfrm>
                <a:off x="2141234" y="3362045"/>
                <a:ext cx="407706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A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 bwMode="auto">
              <a:xfrm>
                <a:off x="4238731" y="2369328"/>
                <a:ext cx="478465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C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2719099" y="2376381"/>
                <a:ext cx="439716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D</a:t>
                </a:r>
                <a:endParaRPr lang="ru-RU" sz="2400" b="1" i="1" baseline="-25000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3896729" y="3384967"/>
                <a:ext cx="675580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B</a:t>
                </a:r>
                <a:endParaRPr lang="ru-RU" sz="2400" b="1" i="1" baseline="-25000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2638231" y="3852231"/>
                <a:ext cx="587973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D</a:t>
                </a:r>
                <a:r>
                  <a:rPr lang="ru-RU" sz="2400" b="1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1</a:t>
                </a:r>
                <a:endParaRPr lang="ru-RU" sz="24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3266638" y="5231102"/>
                <a:ext cx="609875" cy="5131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О</a:t>
                </a:r>
                <a:r>
                  <a:rPr lang="ru-RU" sz="2400" b="1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1</a:t>
                </a:r>
              </a:p>
            </p:txBody>
          </p:sp>
          <p:cxnSp>
            <p:nvCxnSpPr>
              <p:cNvPr id="34" name="Прямая соединительная линия 194"/>
              <p:cNvCxnSpPr>
                <a:cxnSpLocks noChangeShapeType="1"/>
              </p:cNvCxnSpPr>
              <p:nvPr/>
            </p:nvCxnSpPr>
            <p:spPr bwMode="auto">
              <a:xfrm flipH="1" flipV="1">
                <a:off x="4167188" y="3198813"/>
                <a:ext cx="765165" cy="1941512"/>
              </a:xfrm>
              <a:prstGeom prst="line">
                <a:avLst/>
              </a:prstGeom>
              <a:noFill/>
              <a:ln w="22225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35" name="Полилиния 34"/>
              <p:cNvSpPr/>
              <p:nvPr/>
            </p:nvSpPr>
            <p:spPr bwMode="auto">
              <a:xfrm>
                <a:off x="2545570" y="2799564"/>
                <a:ext cx="1844787" cy="811100"/>
              </a:xfrm>
              <a:custGeom>
                <a:avLst/>
                <a:gdLst>
                  <a:gd name="connsiteX0" fmla="*/ 2886323 w 2886323"/>
                  <a:gd name="connsiteY0" fmla="*/ 0 h 1470991"/>
                  <a:gd name="connsiteX1" fmla="*/ 2178657 w 2886323"/>
                  <a:gd name="connsiteY1" fmla="*/ 1470991 h 1470991"/>
                  <a:gd name="connsiteX2" fmla="*/ 0 w 2886323"/>
                  <a:gd name="connsiteY2" fmla="*/ 1455089 h 147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6323" h="1470991">
                    <a:moveTo>
                      <a:pt x="2886323" y="0"/>
                    </a:moveTo>
                    <a:lnTo>
                      <a:pt x="2178657" y="1470991"/>
                    </a:lnTo>
                    <a:lnTo>
                      <a:pt x="0" y="1455089"/>
                    </a:lnTo>
                  </a:path>
                </a:pathLst>
              </a:custGeom>
              <a:solidFill>
                <a:schemeClr val="accent6">
                  <a:lumMod val="90000"/>
                  <a:alpha val="51000"/>
                </a:schemeClr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</p:grpSp>
      </p:grpSp>
      <p:sp>
        <p:nvSpPr>
          <p:cNvPr id="72" name="TextBox 71"/>
          <p:cNvSpPr txBox="1"/>
          <p:nvPr/>
        </p:nvSpPr>
        <p:spPr bwMode="auto">
          <a:xfrm>
            <a:off x="2575152" y="2541587"/>
            <a:ext cx="4095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Н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3243716" y="4385809"/>
            <a:ext cx="5984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Н</a:t>
            </a:r>
            <a:r>
              <a:rPr lang="ru-RU" sz="2400" b="1" i="1" baseline="-25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1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7" y="303667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СВОЙСТВА ПРАВИЛЬНОЙ УСЕЧЕННОЙ ПИРАМИДЫ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106181" y="2336574"/>
            <a:ext cx="48055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Bookman Old Style" pitchFamily="18" charset="0"/>
              </a:rPr>
              <a:t>Основания </a:t>
            </a:r>
            <a:r>
              <a:rPr lang="ru-RU" b="1" dirty="0">
                <a:latin typeface="Bookman Old Style" pitchFamily="18" charset="0"/>
              </a:rPr>
              <a:t>- правильные многоугольники 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Bookman Old Style" pitchFamily="18" charset="0"/>
              </a:rPr>
              <a:t> Боковые грани – равные равнобедренные трапеции </a:t>
            </a:r>
          </a:p>
        </p:txBody>
      </p:sp>
      <p:grpSp>
        <p:nvGrpSpPr>
          <p:cNvPr id="6" name="Группа 65"/>
          <p:cNvGrpSpPr>
            <a:grpSpLocks/>
          </p:cNvGrpSpPr>
          <p:nvPr/>
        </p:nvGrpSpPr>
        <p:grpSpPr bwMode="auto">
          <a:xfrm>
            <a:off x="0" y="2006146"/>
            <a:ext cx="4210050" cy="3806825"/>
            <a:chOff x="882449" y="3050893"/>
            <a:chExt cx="4209692" cy="3807107"/>
          </a:xfrm>
        </p:grpSpPr>
        <p:sp>
          <p:nvSpPr>
            <p:cNvPr id="7" name="Полилиния 62"/>
            <p:cNvSpPr>
              <a:spLocks/>
            </p:cNvSpPr>
            <p:nvPr/>
          </p:nvSpPr>
          <p:spPr bwMode="auto">
            <a:xfrm>
              <a:off x="3961341" y="5230813"/>
              <a:ext cx="142875" cy="576262"/>
            </a:xfrm>
            <a:custGeom>
              <a:avLst/>
              <a:gdLst>
                <a:gd name="T0" fmla="*/ 142875 w 142875"/>
                <a:gd name="T1" fmla="*/ 0 h 576262"/>
                <a:gd name="T2" fmla="*/ 0 w 142875"/>
                <a:gd name="T3" fmla="*/ 257175 h 576262"/>
                <a:gd name="T4" fmla="*/ 142875 w 142875"/>
                <a:gd name="T5" fmla="*/ 576262 h 576262"/>
                <a:gd name="T6" fmla="*/ 0 60000 65536"/>
                <a:gd name="T7" fmla="*/ 0 60000 65536"/>
                <a:gd name="T8" fmla="*/ 0 60000 65536"/>
                <a:gd name="T9" fmla="*/ 0 w 142875"/>
                <a:gd name="T10" fmla="*/ 0 h 576262"/>
                <a:gd name="T11" fmla="*/ 142875 w 142875"/>
                <a:gd name="T12" fmla="*/ 576262 h 5762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875" h="576262">
                  <a:moveTo>
                    <a:pt x="142875" y="0"/>
                  </a:moveTo>
                  <a:lnTo>
                    <a:pt x="0" y="257175"/>
                  </a:lnTo>
                  <a:lnTo>
                    <a:pt x="142875" y="576262"/>
                  </a:lnTo>
                </a:path>
              </a:pathLst>
            </a:cu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Группа 52"/>
            <p:cNvGrpSpPr>
              <a:grpSpLocks/>
            </p:cNvGrpSpPr>
            <p:nvPr/>
          </p:nvGrpSpPr>
          <p:grpSpPr bwMode="auto">
            <a:xfrm>
              <a:off x="882449" y="3050893"/>
              <a:ext cx="4209692" cy="3807107"/>
              <a:chOff x="1376363" y="2369328"/>
              <a:chExt cx="4467922" cy="4228301"/>
            </a:xfrm>
          </p:grpSpPr>
          <p:sp>
            <p:nvSpPr>
              <p:cNvPr id="9" name="Полилиния 8"/>
              <p:cNvSpPr/>
              <p:nvPr/>
            </p:nvSpPr>
            <p:spPr bwMode="auto">
              <a:xfrm>
                <a:off x="1691409" y="4330075"/>
                <a:ext cx="3645770" cy="1800291"/>
              </a:xfrm>
              <a:custGeom>
                <a:avLst/>
                <a:gdLst>
                  <a:gd name="connsiteX0" fmla="*/ 2886323 w 2886323"/>
                  <a:gd name="connsiteY0" fmla="*/ 0 h 1470991"/>
                  <a:gd name="connsiteX1" fmla="*/ 2178657 w 2886323"/>
                  <a:gd name="connsiteY1" fmla="*/ 1470991 h 1470991"/>
                  <a:gd name="connsiteX2" fmla="*/ 0 w 2886323"/>
                  <a:gd name="connsiteY2" fmla="*/ 1455089 h 147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6323" h="1470991">
                    <a:moveTo>
                      <a:pt x="2886323" y="0"/>
                    </a:moveTo>
                    <a:lnTo>
                      <a:pt x="2178657" y="1470991"/>
                    </a:lnTo>
                    <a:lnTo>
                      <a:pt x="0" y="1455089"/>
                    </a:lnTo>
                  </a:path>
                </a:pathLst>
              </a:custGeom>
              <a:solidFill>
                <a:schemeClr val="accent2">
                  <a:lumMod val="75000"/>
                  <a:alpha val="25000"/>
                </a:schemeClr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2545570" y="2799564"/>
                <a:ext cx="1844787" cy="811100"/>
              </a:xfrm>
              <a:custGeom>
                <a:avLst/>
                <a:gdLst>
                  <a:gd name="connsiteX0" fmla="*/ 0 w 2878372"/>
                  <a:gd name="connsiteY0" fmla="*/ 1478943 h 1478943"/>
                  <a:gd name="connsiteX1" fmla="*/ 731520 w 2878372"/>
                  <a:gd name="connsiteY1" fmla="*/ 0 h 1478943"/>
                  <a:gd name="connsiteX2" fmla="*/ 2878372 w 2878372"/>
                  <a:gd name="connsiteY2" fmla="*/ 15903 h 1478943"/>
                  <a:gd name="connsiteX3" fmla="*/ 2870420 w 2878372"/>
                  <a:gd name="connsiteY3" fmla="*/ 15903 h 147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8372" h="1478943">
                    <a:moveTo>
                      <a:pt x="0" y="1478943"/>
                    </a:moveTo>
                    <a:lnTo>
                      <a:pt x="731520" y="0"/>
                    </a:lnTo>
                    <a:lnTo>
                      <a:pt x="2878372" y="15903"/>
                    </a:lnTo>
                    <a:lnTo>
                      <a:pt x="2870420" y="15903"/>
                    </a:lnTo>
                  </a:path>
                </a:pathLst>
              </a:custGeom>
              <a:solidFill>
                <a:schemeClr val="accent6">
                  <a:lumMod val="90000"/>
                  <a:alpha val="51000"/>
                </a:schemeClr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4302751" y="6084520"/>
                <a:ext cx="635145" cy="5131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В</a:t>
                </a:r>
                <a:r>
                  <a:rPr lang="ru-RU" sz="2400" b="1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1</a:t>
                </a:r>
                <a:endParaRPr lang="ru-RU" sz="24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 bwMode="auto">
              <a:xfrm>
                <a:off x="1723419" y="4330075"/>
                <a:ext cx="3568273" cy="1754446"/>
              </a:xfrm>
              <a:custGeom>
                <a:avLst/>
                <a:gdLst>
                  <a:gd name="connsiteX0" fmla="*/ 0 w 2878372"/>
                  <a:gd name="connsiteY0" fmla="*/ 1478943 h 1478943"/>
                  <a:gd name="connsiteX1" fmla="*/ 731520 w 2878372"/>
                  <a:gd name="connsiteY1" fmla="*/ 0 h 1478943"/>
                  <a:gd name="connsiteX2" fmla="*/ 2878372 w 2878372"/>
                  <a:gd name="connsiteY2" fmla="*/ 15903 h 1478943"/>
                  <a:gd name="connsiteX3" fmla="*/ 2870420 w 2878372"/>
                  <a:gd name="connsiteY3" fmla="*/ 15903 h 147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8372" h="1478943">
                    <a:moveTo>
                      <a:pt x="0" y="1478943"/>
                    </a:moveTo>
                    <a:lnTo>
                      <a:pt x="731520" y="0"/>
                    </a:lnTo>
                    <a:lnTo>
                      <a:pt x="2878372" y="15903"/>
                    </a:lnTo>
                    <a:lnTo>
                      <a:pt x="2870420" y="15903"/>
                    </a:lnTo>
                  </a:path>
                </a:pathLst>
              </a:custGeom>
              <a:solidFill>
                <a:schemeClr val="accent2">
                  <a:lumMod val="75000"/>
                  <a:alpha val="35000"/>
                </a:schemeClr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 bwMode="auto">
              <a:xfrm>
                <a:off x="1376363" y="6040438"/>
                <a:ext cx="596397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А</a:t>
                </a:r>
                <a:r>
                  <a:rPr lang="ru-RU" sz="2400" b="1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1</a:t>
                </a:r>
                <a:endParaRPr lang="ru-RU" sz="24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5237780" y="3910419"/>
                <a:ext cx="606505" cy="513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С</a:t>
                </a:r>
                <a:r>
                  <a:rPr lang="ru-RU" sz="2400" b="1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1</a:t>
                </a:r>
              </a:p>
            </p:txBody>
          </p:sp>
          <p:cxnSp>
            <p:nvCxnSpPr>
              <p:cNvPr id="15" name="Прямая соединительная линия 14"/>
              <p:cNvCxnSpPr>
                <a:stCxn id="9" idx="2"/>
                <a:endCxn id="9" idx="0"/>
              </p:cNvCxnSpPr>
              <p:nvPr/>
            </p:nvCxnSpPr>
            <p:spPr bwMode="auto">
              <a:xfrm flipV="1">
                <a:off x="1691409" y="4330075"/>
                <a:ext cx="3645770" cy="178265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Прямая соединительная линия 15"/>
              <p:cNvCxnSpPr/>
              <p:nvPr/>
            </p:nvCxnSpPr>
            <p:spPr bwMode="auto">
              <a:xfrm flipH="1" flipV="1">
                <a:off x="2636546" y="4330075"/>
                <a:ext cx="1804354" cy="18002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Овал 25"/>
              <p:cNvSpPr>
                <a:spLocks noChangeArrowheads="1"/>
              </p:cNvSpPr>
              <p:nvPr/>
            </p:nvSpPr>
            <p:spPr bwMode="auto">
              <a:xfrm>
                <a:off x="3509240" y="5190546"/>
                <a:ext cx="47173" cy="45845"/>
              </a:xfrm>
              <a:prstGeom prst="ellipse">
                <a:avLst/>
              </a:prstGeom>
              <a:solidFill>
                <a:srgbClr val="C00000"/>
              </a:solidFill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  <p:cxnSp>
            <p:nvCxnSpPr>
              <p:cNvPr id="18" name="Прямая соединительная линия 17"/>
              <p:cNvCxnSpPr>
                <a:stCxn id="10" idx="0"/>
                <a:endCxn id="9" idx="2"/>
              </p:cNvCxnSpPr>
              <p:nvPr/>
            </p:nvCxnSpPr>
            <p:spPr bwMode="auto">
              <a:xfrm flipH="1">
                <a:off x="1691409" y="3610664"/>
                <a:ext cx="854161" cy="2502069"/>
              </a:xfrm>
              <a:prstGeom prst="line">
                <a:avLst/>
              </a:prstGeom>
              <a:noFill/>
              <a:ln w="22225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Прямая соединительная линия 18"/>
              <p:cNvCxnSpPr>
                <a:stCxn id="32" idx="1"/>
                <a:endCxn id="9" idx="1"/>
              </p:cNvCxnSpPr>
              <p:nvPr/>
            </p:nvCxnSpPr>
            <p:spPr bwMode="auto">
              <a:xfrm>
                <a:off x="3938848" y="3610664"/>
                <a:ext cx="503736" cy="25197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Прямая соединительная линия 19"/>
              <p:cNvCxnSpPr>
                <a:stCxn id="10" idx="1"/>
                <a:endCxn id="12" idx="1"/>
              </p:cNvCxnSpPr>
              <p:nvPr/>
            </p:nvCxnSpPr>
            <p:spPr bwMode="auto">
              <a:xfrm flipH="1">
                <a:off x="2629807" y="2799564"/>
                <a:ext cx="384120" cy="1530511"/>
              </a:xfrm>
              <a:prstGeom prst="line">
                <a:avLst/>
              </a:prstGeom>
              <a:noFill/>
              <a:ln w="22225" cap="flat" cmpd="sng" algn="ctr">
                <a:solidFill>
                  <a:schemeClr val="tx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Прямая соединительная линия 20"/>
              <p:cNvCxnSpPr>
                <a:stCxn id="32" idx="0"/>
                <a:endCxn id="9" idx="0"/>
              </p:cNvCxnSpPr>
              <p:nvPr/>
            </p:nvCxnSpPr>
            <p:spPr bwMode="auto">
              <a:xfrm>
                <a:off x="4390358" y="2799564"/>
                <a:ext cx="946822" cy="153051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TextBox 21"/>
              <p:cNvSpPr txBox="1"/>
              <p:nvPr/>
            </p:nvSpPr>
            <p:spPr bwMode="auto">
              <a:xfrm>
                <a:off x="3285170" y="2762536"/>
                <a:ext cx="434662" cy="5131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О</a:t>
                </a:r>
              </a:p>
            </p:txBody>
          </p:sp>
          <p:sp>
            <p:nvSpPr>
              <p:cNvPr id="23" name="Овал 25"/>
              <p:cNvSpPr>
                <a:spLocks noChangeArrowheads="1"/>
              </p:cNvSpPr>
              <p:nvPr/>
            </p:nvSpPr>
            <p:spPr bwMode="auto">
              <a:xfrm flipV="1">
                <a:off x="3490708" y="3205114"/>
                <a:ext cx="45487" cy="45845"/>
              </a:xfrm>
              <a:prstGeom prst="ellipse">
                <a:avLst/>
              </a:prstGeom>
              <a:solidFill>
                <a:srgbClr val="C00000"/>
              </a:solidFill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  <p:cxnSp>
            <p:nvCxnSpPr>
              <p:cNvPr id="24" name="Прямая соединительная линия 12"/>
              <p:cNvCxnSpPr>
                <a:cxnSpLocks noChangeShapeType="1"/>
                <a:stCxn id="17" idx="0"/>
                <a:endCxn id="23" idx="0"/>
              </p:cNvCxnSpPr>
              <p:nvPr/>
            </p:nvCxnSpPr>
            <p:spPr bwMode="auto">
              <a:xfrm flipH="1" flipV="1">
                <a:off x="3514725" y="3251200"/>
                <a:ext cx="19050" cy="1939925"/>
              </a:xfrm>
              <a:prstGeom prst="line">
                <a:avLst/>
              </a:prstGeom>
              <a:noFill/>
              <a:ln w="22225" algn="ctr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5" name="TextBox 24"/>
              <p:cNvSpPr txBox="1"/>
              <p:nvPr/>
            </p:nvSpPr>
            <p:spPr bwMode="auto">
              <a:xfrm>
                <a:off x="2141234" y="3362045"/>
                <a:ext cx="407706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A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 bwMode="auto">
              <a:xfrm>
                <a:off x="4238731" y="2369328"/>
                <a:ext cx="478465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C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 bwMode="auto">
              <a:xfrm>
                <a:off x="2719099" y="2376381"/>
                <a:ext cx="439716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D</a:t>
                </a:r>
                <a:endParaRPr lang="ru-RU" sz="2400" b="1" i="1" baseline="-25000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 bwMode="auto">
              <a:xfrm>
                <a:off x="3896729" y="3384967"/>
                <a:ext cx="675580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B</a:t>
                </a:r>
                <a:endParaRPr lang="ru-RU" sz="2400" b="1" i="1" baseline="-25000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2638231" y="3852231"/>
                <a:ext cx="587973" cy="5127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D</a:t>
                </a:r>
                <a:r>
                  <a:rPr lang="ru-RU" sz="2400" b="1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1</a:t>
                </a:r>
                <a:endParaRPr lang="ru-RU" sz="24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3266638" y="5231102"/>
                <a:ext cx="609875" cy="5131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sz="2400" b="1" i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О</a:t>
                </a:r>
                <a:r>
                  <a:rPr lang="ru-RU" sz="2400" b="1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pitchFamily="34" charset="0"/>
                  </a:rPr>
                  <a:t>1</a:t>
                </a:r>
              </a:p>
            </p:txBody>
          </p:sp>
          <p:cxnSp>
            <p:nvCxnSpPr>
              <p:cNvPr id="31" name="Прямая соединительная линия 194"/>
              <p:cNvCxnSpPr>
                <a:cxnSpLocks noChangeShapeType="1"/>
              </p:cNvCxnSpPr>
              <p:nvPr/>
            </p:nvCxnSpPr>
            <p:spPr bwMode="auto">
              <a:xfrm flipH="1" flipV="1">
                <a:off x="4167188" y="3198813"/>
                <a:ext cx="765165" cy="1941512"/>
              </a:xfrm>
              <a:prstGeom prst="line">
                <a:avLst/>
              </a:prstGeom>
              <a:noFill/>
              <a:ln w="22225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32" name="Полилиния 31"/>
              <p:cNvSpPr/>
              <p:nvPr/>
            </p:nvSpPr>
            <p:spPr bwMode="auto">
              <a:xfrm>
                <a:off x="2545570" y="2799564"/>
                <a:ext cx="1844787" cy="811100"/>
              </a:xfrm>
              <a:custGeom>
                <a:avLst/>
                <a:gdLst>
                  <a:gd name="connsiteX0" fmla="*/ 2886323 w 2886323"/>
                  <a:gd name="connsiteY0" fmla="*/ 0 h 1470991"/>
                  <a:gd name="connsiteX1" fmla="*/ 2178657 w 2886323"/>
                  <a:gd name="connsiteY1" fmla="*/ 1470991 h 1470991"/>
                  <a:gd name="connsiteX2" fmla="*/ 0 w 2886323"/>
                  <a:gd name="connsiteY2" fmla="*/ 1455089 h 1470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6323" h="1470991">
                    <a:moveTo>
                      <a:pt x="2886323" y="0"/>
                    </a:moveTo>
                    <a:lnTo>
                      <a:pt x="2178657" y="1470991"/>
                    </a:lnTo>
                    <a:lnTo>
                      <a:pt x="0" y="1455089"/>
                    </a:lnTo>
                  </a:path>
                </a:pathLst>
              </a:custGeom>
              <a:solidFill>
                <a:schemeClr val="accent6">
                  <a:lumMod val="90000"/>
                  <a:alpha val="51000"/>
                </a:schemeClr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sz="2400"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584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u="sng" smtClean="0">
                <a:solidFill>
                  <a:srgbClr val="00B050"/>
                </a:solidFill>
                <a:latin typeface="Monotype Corsiva" pitchFamily="66" charset="0"/>
              </a:rPr>
              <a:t>Определения</a:t>
            </a:r>
            <a:r>
              <a:rPr lang="ru-RU" sz="4000" b="1" smtClean="0">
                <a:solidFill>
                  <a:srgbClr val="00B050"/>
                </a:solidFill>
                <a:latin typeface="Monotype Corsiva" pitchFamily="66" charset="0"/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ru-RU" sz="4000" u="sng" smtClean="0">
                <a:solidFill>
                  <a:srgbClr val="CC3300"/>
                </a:solidFill>
                <a:latin typeface="Monotype Corsiva" pitchFamily="66" charset="0"/>
              </a:rPr>
              <a:t>Площадью боковой поверхности</a:t>
            </a:r>
            <a:r>
              <a:rPr lang="ru-RU" sz="4000" smtClean="0">
                <a:latin typeface="Monotype Corsiva" pitchFamily="66" charset="0"/>
              </a:rPr>
              <a:t> </a:t>
            </a:r>
            <a:r>
              <a:rPr lang="ru-RU" sz="4000" u="sng" smtClean="0">
                <a:solidFill>
                  <a:srgbClr val="CC3300"/>
                </a:solidFill>
                <a:latin typeface="Monotype Corsiva" pitchFamily="66" charset="0"/>
              </a:rPr>
              <a:t>усеченной пирамиды</a:t>
            </a:r>
            <a:r>
              <a:rPr lang="ru-RU" sz="4000" smtClean="0">
                <a:latin typeface="Monotype Corsiva" pitchFamily="66" charset="0"/>
              </a:rPr>
              <a:t> называется сумма площадей ее боковых граней.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35150" y="2997200"/>
            <a:ext cx="4968875" cy="3038475"/>
            <a:chOff x="295" y="1979"/>
            <a:chExt cx="2858" cy="1869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95" y="1979"/>
              <a:ext cx="2858" cy="1869"/>
              <a:chOff x="385" y="2024"/>
              <a:chExt cx="2858" cy="1869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385" y="2024"/>
                <a:ext cx="2858" cy="1869"/>
                <a:chOff x="385" y="2024"/>
                <a:chExt cx="2858" cy="1869"/>
              </a:xfrm>
            </p:grpSpPr>
            <p:grpSp>
              <p:nvGrpSpPr>
                <p:cNvPr id="5" name="Group 17"/>
                <p:cNvGrpSpPr>
                  <a:grpSpLocks/>
                </p:cNvGrpSpPr>
                <p:nvPr/>
              </p:nvGrpSpPr>
              <p:grpSpPr bwMode="auto">
                <a:xfrm>
                  <a:off x="385" y="2024"/>
                  <a:ext cx="2858" cy="1869"/>
                  <a:chOff x="385" y="2024"/>
                  <a:chExt cx="2858" cy="1869"/>
                </a:xfrm>
              </p:grpSpPr>
              <p:grpSp>
                <p:nvGrpSpPr>
                  <p:cNvPr id="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85" y="2024"/>
                    <a:ext cx="2858" cy="1869"/>
                    <a:chOff x="385" y="2024"/>
                    <a:chExt cx="2858" cy="1869"/>
                  </a:xfrm>
                </p:grpSpPr>
                <p:grpSp>
                  <p:nvGrpSpPr>
                    <p:cNvPr id="7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" y="2024"/>
                      <a:ext cx="2858" cy="1778"/>
                      <a:chOff x="385" y="2024"/>
                      <a:chExt cx="2858" cy="1778"/>
                    </a:xfrm>
                  </p:grpSpPr>
                  <p:grpSp>
                    <p:nvGrpSpPr>
                      <p:cNvPr id="8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" y="2024"/>
                        <a:ext cx="2656" cy="1778"/>
                        <a:chOff x="385" y="2024"/>
                        <a:chExt cx="2656" cy="1778"/>
                      </a:xfrm>
                    </p:grpSpPr>
                    <p:grpSp>
                      <p:nvGrpSpPr>
                        <p:cNvPr id="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1" y="2024"/>
                          <a:ext cx="2520" cy="1693"/>
                          <a:chOff x="521" y="2024"/>
                          <a:chExt cx="2520" cy="1693"/>
                        </a:xfrm>
                      </p:grpSpPr>
                      <p:pic>
                        <p:nvPicPr>
                          <p:cNvPr id="15379" name="Picture 6" descr="усеч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>
                            <a:clrChange>
                              <a:clrFrom>
                                <a:srgbClr val="FEFEFE"/>
                              </a:clrFrom>
                              <a:clrTo>
                                <a:srgbClr val="FEFEFE">
                                  <a:alpha val="0"/>
                                </a:srgbClr>
                              </a:clrTo>
                            </a:clrChange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2205"/>
                            <a:ext cx="2520" cy="151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15380" name="Text Box 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0" y="2024"/>
                            <a:ext cx="544" cy="28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l">
                              <a:spcBef>
                                <a:spcPct val="50000"/>
                              </a:spcBef>
                            </a:pPr>
                            <a:r>
                              <a:rPr lang="en-US" sz="2400">
                                <a:latin typeface="Monotype Corsiva" pitchFamily="66" charset="0"/>
                              </a:rPr>
                              <a:t>D</a:t>
                            </a:r>
                            <a:r>
                              <a:rPr lang="ru-RU" sz="2400" baseline="-30000">
                                <a:latin typeface="Monotype Corsiva" pitchFamily="66" charset="0"/>
                              </a:rPr>
                              <a:t>1</a:t>
                            </a:r>
                            <a:endParaRPr lang="en-US" sz="2400" baseline="-30000">
                              <a:latin typeface="Monotype Corsiva" pitchFamily="66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5378" name="Text Box 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" y="3521"/>
                          <a:ext cx="227" cy="2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l">
                            <a:spcBef>
                              <a:spcPct val="50000"/>
                            </a:spcBef>
                          </a:pPr>
                          <a:r>
                            <a:rPr lang="ru-RU" sz="2400">
                              <a:latin typeface="Monotype Corsiva" pitchFamily="66" charset="0"/>
                            </a:rPr>
                            <a:t>А</a:t>
                          </a:r>
                        </a:p>
                      </p:txBody>
                    </p:sp>
                  </p:grpSp>
                  <p:sp>
                    <p:nvSpPr>
                      <p:cNvPr id="15376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71" y="2750"/>
                        <a:ext cx="272" cy="28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l">
                          <a:spcBef>
                            <a:spcPct val="50000"/>
                          </a:spcBef>
                        </a:pPr>
                        <a:r>
                          <a:rPr lang="ru-RU" sz="2400">
                            <a:latin typeface="Monotype Corsiva" pitchFamily="66" charset="0"/>
                          </a:rPr>
                          <a:t>С</a:t>
                        </a:r>
                      </a:p>
                    </p:txBody>
                  </p:sp>
                </p:grpSp>
                <p:sp>
                  <p:nvSpPr>
                    <p:cNvPr id="15374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4" y="3612"/>
                      <a:ext cx="408" cy="28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ru-RU" sz="2400">
                          <a:latin typeface="Monotype Corsiva" pitchFamily="66" charset="0"/>
                        </a:rPr>
                        <a:t>В</a:t>
                      </a:r>
                    </a:p>
                  </p:txBody>
                </p:sp>
              </p:grpSp>
              <p:sp>
                <p:nvSpPr>
                  <p:cNvPr id="1537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8" y="2750"/>
                    <a:ext cx="273" cy="2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sz="2400">
                        <a:latin typeface="Monotype Corsiva" pitchFamily="66" charset="0"/>
                      </a:rPr>
                      <a:t>D</a:t>
                    </a:r>
                  </a:p>
                </p:txBody>
              </p:sp>
            </p:grpSp>
            <p:sp>
              <p:nvSpPr>
                <p:cNvPr id="153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200" y="2069"/>
                  <a:ext cx="317" cy="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ru-RU" sz="2400">
                      <a:latin typeface="Monotype Corsiva" pitchFamily="66" charset="0"/>
                    </a:rPr>
                    <a:t>С</a:t>
                  </a:r>
                  <a:r>
                    <a:rPr lang="ru-RU" sz="2400" baseline="-30000">
                      <a:latin typeface="Monotype Corsiva" pitchFamily="66" charset="0"/>
                    </a:rPr>
                    <a:t>1</a:t>
                  </a:r>
                </a:p>
              </p:txBody>
            </p:sp>
          </p:grpSp>
          <p:sp>
            <p:nvSpPr>
              <p:cNvPr id="15368" name="Text Box 20"/>
              <p:cNvSpPr txBox="1">
                <a:spLocks noChangeArrowheads="1"/>
              </p:cNvSpPr>
              <p:nvPr/>
            </p:nvSpPr>
            <p:spPr bwMode="auto">
              <a:xfrm>
                <a:off x="1927" y="2432"/>
                <a:ext cx="318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400">
                    <a:latin typeface="Monotype Corsiva" pitchFamily="66" charset="0"/>
                  </a:rPr>
                  <a:t>В</a:t>
                </a:r>
                <a:r>
                  <a:rPr lang="ru-RU" sz="2400" baseline="-30000">
                    <a:latin typeface="Monotype Corsiva" pitchFamily="66" charset="0"/>
                  </a:rPr>
                  <a:t>1</a:t>
                </a:r>
              </a:p>
            </p:txBody>
          </p:sp>
        </p:grpSp>
        <p:sp>
          <p:nvSpPr>
            <p:cNvPr id="15366" name="Text Box 23"/>
            <p:cNvSpPr txBox="1">
              <a:spLocks noChangeArrowheads="1"/>
            </p:cNvSpPr>
            <p:nvPr/>
          </p:nvSpPr>
          <p:spPr bwMode="auto">
            <a:xfrm>
              <a:off x="1066" y="2251"/>
              <a:ext cx="36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>
                  <a:latin typeface="Monotype Corsiva" pitchFamily="66" charset="0"/>
                </a:rPr>
                <a:t>А</a:t>
              </a:r>
              <a:r>
                <a:rPr lang="ru-RU" sz="2400" baseline="-30000">
                  <a:latin typeface="Monotype Corsiva" pitchFamily="66" charset="0"/>
                </a:rPr>
                <a:t>1</a:t>
              </a:r>
            </a:p>
          </p:txBody>
        </p:sp>
      </p:grpSp>
      <p:sp>
        <p:nvSpPr>
          <p:cNvPr id="15364" name="Text Box 25"/>
          <p:cNvSpPr txBox="1">
            <a:spLocks noChangeArrowheads="1"/>
          </p:cNvSpPr>
          <p:nvPr/>
        </p:nvSpPr>
        <p:spPr bwMode="auto">
          <a:xfrm>
            <a:off x="827088" y="6021388"/>
            <a:ext cx="7667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latin typeface="Monotype Corsiva" pitchFamily="66" charset="0"/>
              </a:rPr>
              <a:t>S</a:t>
            </a:r>
            <a:r>
              <a:rPr lang="ru-RU" sz="3600" baseline="-30000">
                <a:latin typeface="Monotype Corsiva" pitchFamily="66" charset="0"/>
              </a:rPr>
              <a:t>бок.</a:t>
            </a:r>
            <a:r>
              <a:rPr lang="ru-RU" sz="3600">
                <a:latin typeface="Monotype Corsiva" pitchFamily="66" charset="0"/>
              </a:rPr>
              <a:t> = </a:t>
            </a:r>
            <a:r>
              <a:rPr lang="en-US" sz="3600">
                <a:latin typeface="Monotype Corsiva" pitchFamily="66" charset="0"/>
              </a:rPr>
              <a:t>S</a:t>
            </a:r>
            <a:r>
              <a:rPr lang="ru-RU" sz="3600" baseline="-30000">
                <a:latin typeface="Monotype Corsiva" pitchFamily="66" charset="0"/>
              </a:rPr>
              <a:t>АА</a:t>
            </a:r>
            <a:r>
              <a:rPr lang="ru-RU" sz="3600" baseline="-50000">
                <a:latin typeface="Monotype Corsiva" pitchFamily="66" charset="0"/>
              </a:rPr>
              <a:t>1</a:t>
            </a:r>
            <a:r>
              <a:rPr lang="ru-RU" sz="3600" baseline="-30000">
                <a:latin typeface="Monotype Corsiva" pitchFamily="66" charset="0"/>
              </a:rPr>
              <a:t>В</a:t>
            </a:r>
            <a:r>
              <a:rPr lang="ru-RU" sz="3600" baseline="-50000">
                <a:latin typeface="Monotype Corsiva" pitchFamily="66" charset="0"/>
              </a:rPr>
              <a:t>1</a:t>
            </a:r>
            <a:r>
              <a:rPr lang="ru-RU" sz="3600" baseline="-30000">
                <a:latin typeface="Monotype Corsiva" pitchFamily="66" charset="0"/>
              </a:rPr>
              <a:t>В</a:t>
            </a:r>
            <a:r>
              <a:rPr lang="ru-RU" sz="3600">
                <a:latin typeface="Monotype Corsiva" pitchFamily="66" charset="0"/>
              </a:rPr>
              <a:t> + </a:t>
            </a:r>
            <a:r>
              <a:rPr lang="en-US" sz="3600">
                <a:latin typeface="Monotype Corsiva" pitchFamily="66" charset="0"/>
              </a:rPr>
              <a:t>S</a:t>
            </a:r>
            <a:r>
              <a:rPr lang="ru-RU" sz="3600" baseline="-30000">
                <a:latin typeface="Monotype Corsiva" pitchFamily="66" charset="0"/>
              </a:rPr>
              <a:t>ВВ</a:t>
            </a:r>
            <a:r>
              <a:rPr lang="ru-RU" sz="3600" baseline="-50000">
                <a:latin typeface="Monotype Corsiva" pitchFamily="66" charset="0"/>
              </a:rPr>
              <a:t>1</a:t>
            </a:r>
            <a:r>
              <a:rPr lang="ru-RU" sz="3600" baseline="-30000">
                <a:latin typeface="Monotype Corsiva" pitchFamily="66" charset="0"/>
              </a:rPr>
              <a:t>С</a:t>
            </a:r>
            <a:r>
              <a:rPr lang="ru-RU" sz="3600" baseline="-50000">
                <a:latin typeface="Monotype Corsiva" pitchFamily="66" charset="0"/>
              </a:rPr>
              <a:t>1</a:t>
            </a:r>
            <a:r>
              <a:rPr lang="ru-RU" sz="3600" baseline="-30000">
                <a:latin typeface="Monotype Corsiva" pitchFamily="66" charset="0"/>
              </a:rPr>
              <a:t>С</a:t>
            </a:r>
            <a:r>
              <a:rPr lang="ru-RU" sz="3600">
                <a:latin typeface="Monotype Corsiva" pitchFamily="66" charset="0"/>
              </a:rPr>
              <a:t> + </a:t>
            </a:r>
            <a:r>
              <a:rPr lang="en-US" sz="3600">
                <a:latin typeface="Monotype Corsiva" pitchFamily="66" charset="0"/>
              </a:rPr>
              <a:t>S</a:t>
            </a:r>
            <a:r>
              <a:rPr lang="ru-RU" sz="3600" baseline="-30000">
                <a:latin typeface="Monotype Corsiva" pitchFamily="66" charset="0"/>
              </a:rPr>
              <a:t>СС</a:t>
            </a:r>
            <a:r>
              <a:rPr lang="ru-RU" sz="3600" baseline="-50000">
                <a:latin typeface="Monotype Corsiva" pitchFamily="66" charset="0"/>
              </a:rPr>
              <a:t>1</a:t>
            </a:r>
            <a:r>
              <a:rPr lang="en-US" sz="3600" baseline="-30000">
                <a:latin typeface="Monotype Corsiva" pitchFamily="66" charset="0"/>
              </a:rPr>
              <a:t>D</a:t>
            </a:r>
            <a:r>
              <a:rPr lang="ru-RU" sz="3600" baseline="-50000">
                <a:latin typeface="Monotype Corsiva" pitchFamily="66" charset="0"/>
              </a:rPr>
              <a:t>1</a:t>
            </a:r>
            <a:r>
              <a:rPr lang="en-US" sz="3600" baseline="-30000">
                <a:latin typeface="Monotype Corsiva" pitchFamily="66" charset="0"/>
              </a:rPr>
              <a:t>D</a:t>
            </a:r>
            <a:r>
              <a:rPr lang="ru-RU" sz="3600">
                <a:latin typeface="Monotype Corsiva" pitchFamily="66" charset="0"/>
              </a:rPr>
              <a:t> + </a:t>
            </a:r>
            <a:r>
              <a:rPr lang="en-US" sz="3600">
                <a:latin typeface="Monotype Corsiva" pitchFamily="66" charset="0"/>
              </a:rPr>
              <a:t>S</a:t>
            </a:r>
            <a:r>
              <a:rPr lang="ru-RU" sz="3600" baseline="-30000">
                <a:latin typeface="Monotype Corsiva" pitchFamily="66" charset="0"/>
              </a:rPr>
              <a:t>АА</a:t>
            </a:r>
            <a:r>
              <a:rPr lang="ru-RU" sz="3600" baseline="-50000">
                <a:latin typeface="Monotype Corsiva" pitchFamily="66" charset="0"/>
              </a:rPr>
              <a:t>1</a:t>
            </a:r>
            <a:r>
              <a:rPr lang="en-US" sz="3600" baseline="-30000">
                <a:latin typeface="Monotype Corsiva" pitchFamily="66" charset="0"/>
              </a:rPr>
              <a:t>D</a:t>
            </a:r>
            <a:r>
              <a:rPr lang="ru-RU" sz="3600" baseline="-50000">
                <a:latin typeface="Monotype Corsiva" pitchFamily="66" charset="0"/>
              </a:rPr>
              <a:t>1</a:t>
            </a:r>
            <a:r>
              <a:rPr lang="en-US" sz="3600" baseline="-30000">
                <a:latin typeface="Monotype Corsiva" pitchFamily="66" charset="0"/>
              </a:rPr>
              <a:t>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>
              <a:solidFill>
                <a:schemeClr val="hlink"/>
              </a:solidFill>
              <a:latin typeface="Batang" pitchFamily="18" charset="-127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48582" y="1551442"/>
            <a:ext cx="81422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 </a:t>
            </a:r>
            <a:r>
              <a:rPr lang="ru-RU" sz="2000" b="1" i="1" dirty="0">
                <a:solidFill>
                  <a:srgbClr val="800080"/>
                </a:solidFill>
                <a:latin typeface="Bookman Old Style" pitchFamily="18" charset="0"/>
              </a:rPr>
              <a:t>Площадью полной поверхности</a:t>
            </a:r>
            <a:r>
              <a:rPr lang="ru-RU" sz="2000" b="1" dirty="0">
                <a:solidFill>
                  <a:srgbClr val="80008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800080"/>
                </a:solidFill>
                <a:latin typeface="Bookman Old Style" pitchFamily="18" charset="0"/>
              </a:rPr>
              <a:t>усечённой</a:t>
            </a:r>
            <a:r>
              <a:rPr lang="ru-RU" sz="2000" b="1" dirty="0" smtClean="0">
                <a:solidFill>
                  <a:srgbClr val="80008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800080"/>
                </a:solidFill>
                <a:latin typeface="Bookman Old Style" pitchFamily="18" charset="0"/>
              </a:rPr>
              <a:t>пирамиды</a:t>
            </a:r>
            <a:r>
              <a:rPr lang="ru-RU" sz="2000" b="1" dirty="0" smtClean="0">
                <a:solidFill>
                  <a:srgbClr val="80008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800080"/>
                </a:solidFill>
                <a:latin typeface="Bookman Old Style" pitchFamily="18" charset="0"/>
              </a:rPr>
              <a:t>(</a:t>
            </a:r>
            <a:r>
              <a:rPr lang="en-US" sz="2000" b="1" i="1" dirty="0">
                <a:solidFill>
                  <a:srgbClr val="800080"/>
                </a:solidFill>
                <a:latin typeface="Bookman Old Style" pitchFamily="18" charset="0"/>
              </a:rPr>
              <a:t>S</a:t>
            </a:r>
            <a:r>
              <a:rPr lang="ru-RU" sz="2000" b="1" i="1" dirty="0" err="1">
                <a:solidFill>
                  <a:srgbClr val="800080"/>
                </a:solidFill>
                <a:latin typeface="Bookman Old Style" pitchFamily="18" charset="0"/>
              </a:rPr>
              <a:t>полн</a:t>
            </a:r>
            <a:r>
              <a:rPr lang="ru-RU" sz="2000" b="1" i="1" dirty="0">
                <a:solidFill>
                  <a:srgbClr val="800080"/>
                </a:solidFill>
                <a:latin typeface="Bookman Old Style" pitchFamily="18" charset="0"/>
              </a:rPr>
              <a:t>)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называется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сумма площадей всех её граней: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оснований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 всех боковых граней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800080"/>
                </a:solidFill>
                <a:latin typeface="Bookman Old Style" pitchFamily="18" charset="0"/>
              </a:rPr>
              <a:t>Площадью </a:t>
            </a:r>
            <a:r>
              <a:rPr lang="ru-RU" sz="2000" b="1" i="1" dirty="0">
                <a:solidFill>
                  <a:srgbClr val="800080"/>
                </a:solidFill>
                <a:latin typeface="Bookman Old Style" pitchFamily="18" charset="0"/>
              </a:rPr>
              <a:t>боковой поверхности</a:t>
            </a:r>
            <a:r>
              <a:rPr lang="en-US" sz="2000" b="1" dirty="0">
                <a:solidFill>
                  <a:srgbClr val="80008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800080"/>
                </a:solidFill>
                <a:latin typeface="Bookman Old Style" pitchFamily="18" charset="0"/>
              </a:rPr>
              <a:t>усечённой</a:t>
            </a:r>
            <a:r>
              <a:rPr lang="ru-RU" sz="2000" b="1" dirty="0" smtClean="0">
                <a:solidFill>
                  <a:srgbClr val="80008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800080"/>
                </a:solidFill>
                <a:latin typeface="Bookman Old Style" pitchFamily="18" charset="0"/>
              </a:rPr>
              <a:t>пирамиды</a:t>
            </a:r>
            <a:r>
              <a:rPr lang="ru-RU" sz="2000" b="1" dirty="0" smtClean="0">
                <a:solidFill>
                  <a:srgbClr val="800080"/>
                </a:solidFill>
                <a:latin typeface="Bookman Old Style" pitchFamily="18" charset="0"/>
              </a:rPr>
              <a:t> </a:t>
            </a:r>
            <a:r>
              <a:rPr lang="en-US" sz="2000" b="1" i="1" dirty="0" smtClean="0">
                <a:solidFill>
                  <a:srgbClr val="800080"/>
                </a:solidFill>
                <a:latin typeface="Bookman Old Style" pitchFamily="18" charset="0"/>
              </a:rPr>
              <a:t>(S</a:t>
            </a:r>
            <a:r>
              <a:rPr lang="ru-RU" sz="2000" b="1" i="1" dirty="0" smtClean="0">
                <a:solidFill>
                  <a:srgbClr val="800080"/>
                </a:solidFill>
                <a:latin typeface="Bookman Old Style" pitchFamily="18" charset="0"/>
              </a:rPr>
              <a:t>бок</a:t>
            </a:r>
            <a:r>
              <a:rPr lang="en-US" sz="2000" b="1" i="1" dirty="0" smtClean="0">
                <a:solidFill>
                  <a:srgbClr val="800080"/>
                </a:solidFill>
                <a:latin typeface="Bookman Old Style" pitchFamily="18" charset="0"/>
              </a:rPr>
              <a:t>)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называется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сумма площадей её боковых граней.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800080"/>
                </a:solidFill>
                <a:latin typeface="Bookman Old Style" pitchFamily="18" charset="0"/>
              </a:rPr>
              <a:t>Площадь </a:t>
            </a:r>
            <a:r>
              <a:rPr lang="ru-RU" sz="2000" b="1" i="1" dirty="0">
                <a:solidFill>
                  <a:srgbClr val="800080"/>
                </a:solidFill>
                <a:latin typeface="Bookman Old Style" pitchFamily="18" charset="0"/>
              </a:rPr>
              <a:t>боковой поверхности правильной пирамиды</a:t>
            </a:r>
            <a:r>
              <a:rPr lang="ru-RU" sz="2000" b="1" dirty="0">
                <a:solidFill>
                  <a:srgbClr val="800080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равна половине произведения периметра основания на апофему.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А как найти площадь боковой поверхности правильной усечённой пирамиды?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hlink"/>
                </a:solidFill>
                <a:latin typeface="Bookman Old Style" pitchFamily="18" charset="0"/>
              </a:rPr>
              <a:t>   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ПЛОЩАДЬ ПОВЕРХНОСТИ УСЕЧЁННОЙ ПИРАМИДЫ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263197" y="2469695"/>
            <a:ext cx="5964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ru-RU" sz="2800" b="1" baseline="-25000" dirty="0" err="1">
                <a:solidFill>
                  <a:srgbClr val="C00000"/>
                </a:solidFill>
              </a:rPr>
              <a:t>полн.усеч.</a:t>
            </a:r>
            <a:r>
              <a:rPr lang="ru-RU" sz="2800" b="1" dirty="0" err="1">
                <a:solidFill>
                  <a:srgbClr val="C00000"/>
                </a:solidFill>
              </a:rPr>
              <a:t>=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ru-RU" sz="2800" b="1" baseline="-25000" dirty="0" err="1">
                <a:solidFill>
                  <a:srgbClr val="C00000"/>
                </a:solidFill>
              </a:rPr>
              <a:t>бок</a:t>
            </a:r>
            <a:r>
              <a:rPr lang="ru-RU" sz="2800" b="1" dirty="0" err="1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ru-RU" sz="2800" b="1" baseline="-25000" dirty="0" err="1">
                <a:solidFill>
                  <a:srgbClr val="C00000"/>
                </a:solidFill>
              </a:rPr>
              <a:t>верхн.осн.</a:t>
            </a:r>
            <a:r>
              <a:rPr lang="ru-RU" sz="2800" b="1" dirty="0" err="1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ru-RU" sz="2800" b="1" baseline="-25000" dirty="0" err="1">
                <a:solidFill>
                  <a:srgbClr val="C00000"/>
                </a:solidFill>
              </a:rPr>
              <a:t>нижн.осн</a:t>
            </a:r>
            <a:r>
              <a:rPr lang="ru-RU" sz="2800" b="1" baseline="-25000" dirty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74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8755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ПЛОЩАДЬ БОКОВОЙ ПОВЕРХНОСТИ УСЕЧЁННОЙ ПИРАМИДЫ</a:t>
            </a:r>
          </a:p>
        </p:txBody>
      </p:sp>
      <p:graphicFrame>
        <p:nvGraphicFramePr>
          <p:cNvPr id="13317" name="Object 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10263" y="2120900"/>
          <a:ext cx="1514475" cy="1143000"/>
        </p:xfrm>
        <a:graphic>
          <a:graphicData uri="http://schemas.openxmlformats.org/presentationml/2006/ole">
            <p:oleObj spid="_x0000_s13338" name="Mathcad" r:id="rId3" imgW="1514475" imgH="1143000" progId="">
              <p:embed/>
            </p:oleObj>
          </a:graphicData>
        </a:graphic>
      </p:graphicFrame>
      <p:graphicFrame>
        <p:nvGraphicFramePr>
          <p:cNvPr id="13318" name="Object 4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p:oleObj spid="_x0000_s13339" name="Формула" r:id="rId4" imgW="114151" imgH="215619" progId="Equation.3">
              <p:embed/>
            </p:oleObj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63538" y="2289175"/>
            <a:ext cx="3176587" cy="3073400"/>
            <a:chOff x="541" y="1454"/>
            <a:chExt cx="2001" cy="1936"/>
          </a:xfrm>
        </p:grpSpPr>
        <p:sp>
          <p:nvSpPr>
            <p:cNvPr id="13339" name="AutoShape 10"/>
            <p:cNvSpPr>
              <a:spLocks noChangeArrowheads="1"/>
            </p:cNvSpPr>
            <p:nvPr/>
          </p:nvSpPr>
          <p:spPr bwMode="auto">
            <a:xfrm>
              <a:off x="549" y="2532"/>
              <a:ext cx="1984" cy="851"/>
            </a:xfrm>
            <a:prstGeom prst="parallelogram">
              <a:avLst>
                <a:gd name="adj" fmla="val 58284"/>
              </a:avLst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Line 11"/>
            <p:cNvSpPr>
              <a:spLocks noChangeShapeType="1"/>
            </p:cNvSpPr>
            <p:nvPr/>
          </p:nvSpPr>
          <p:spPr bwMode="auto">
            <a:xfrm flipH="1">
              <a:off x="541" y="1782"/>
              <a:ext cx="639" cy="16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Line 12"/>
            <p:cNvSpPr>
              <a:spLocks noChangeShapeType="1"/>
            </p:cNvSpPr>
            <p:nvPr/>
          </p:nvSpPr>
          <p:spPr bwMode="auto">
            <a:xfrm>
              <a:off x="1775" y="1783"/>
              <a:ext cx="255" cy="16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Line 13"/>
            <p:cNvSpPr>
              <a:spLocks noChangeShapeType="1"/>
            </p:cNvSpPr>
            <p:nvPr/>
          </p:nvSpPr>
          <p:spPr bwMode="auto">
            <a:xfrm>
              <a:off x="1985" y="1464"/>
              <a:ext cx="557" cy="1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Line 14"/>
            <p:cNvSpPr>
              <a:spLocks noChangeShapeType="1"/>
            </p:cNvSpPr>
            <p:nvPr/>
          </p:nvSpPr>
          <p:spPr bwMode="auto">
            <a:xfrm flipH="1">
              <a:off x="1049" y="1454"/>
              <a:ext cx="332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AutoShape 15"/>
            <p:cNvSpPr>
              <a:spLocks noChangeArrowheads="1"/>
            </p:cNvSpPr>
            <p:nvPr/>
          </p:nvSpPr>
          <p:spPr bwMode="auto">
            <a:xfrm>
              <a:off x="1179" y="1462"/>
              <a:ext cx="796" cy="320"/>
            </a:xfrm>
            <a:prstGeom prst="parallelogram">
              <a:avLst>
                <a:gd name="adj" fmla="val 621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Line 17"/>
            <p:cNvSpPr>
              <a:spLocks noChangeShapeType="1"/>
            </p:cNvSpPr>
            <p:nvPr/>
          </p:nvSpPr>
          <p:spPr bwMode="auto">
            <a:xfrm flipH="1">
              <a:off x="2034" y="2541"/>
              <a:ext cx="500" cy="8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Line 19"/>
            <p:cNvSpPr>
              <a:spLocks noChangeShapeType="1"/>
            </p:cNvSpPr>
            <p:nvPr/>
          </p:nvSpPr>
          <p:spPr bwMode="auto">
            <a:xfrm flipV="1">
              <a:off x="560" y="3376"/>
              <a:ext cx="1447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049463" y="2836863"/>
            <a:ext cx="273050" cy="2527300"/>
            <a:chOff x="1290" y="1789"/>
            <a:chExt cx="172" cy="1592"/>
          </a:xfrm>
        </p:grpSpPr>
        <p:sp>
          <p:nvSpPr>
            <p:cNvPr id="13336" name="Line 18"/>
            <p:cNvSpPr>
              <a:spLocks noChangeShapeType="1"/>
            </p:cNvSpPr>
            <p:nvPr/>
          </p:nvSpPr>
          <p:spPr bwMode="auto">
            <a:xfrm flipH="1">
              <a:off x="1290" y="1789"/>
              <a:ext cx="172" cy="159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Line 20"/>
            <p:cNvSpPr>
              <a:spLocks noChangeShapeType="1"/>
            </p:cNvSpPr>
            <p:nvPr/>
          </p:nvSpPr>
          <p:spPr bwMode="auto">
            <a:xfrm>
              <a:off x="1314" y="3273"/>
              <a:ext cx="1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21"/>
            <p:cNvSpPr>
              <a:spLocks noChangeShapeType="1"/>
            </p:cNvSpPr>
            <p:nvPr/>
          </p:nvSpPr>
          <p:spPr bwMode="auto">
            <a:xfrm flipH="1">
              <a:off x="1422" y="3261"/>
              <a:ext cx="1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1643" name="Line 27"/>
          <p:cNvSpPr>
            <a:spLocks noChangeShapeType="1"/>
          </p:cNvSpPr>
          <p:nvPr/>
        </p:nvSpPr>
        <p:spPr bwMode="auto">
          <a:xfrm flipV="1">
            <a:off x="1374775" y="2789238"/>
            <a:ext cx="950913" cy="6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1650" name="Text Box 34"/>
          <p:cNvSpPr txBox="1">
            <a:spLocks noChangeArrowheads="1"/>
          </p:cNvSpPr>
          <p:nvPr/>
        </p:nvSpPr>
        <p:spPr bwMode="auto">
          <a:xfrm>
            <a:off x="2728686" y="1196295"/>
            <a:ext cx="58449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Bookman Old Style" pitchFamily="18" charset="0"/>
              </a:rPr>
              <a:t>Найдем площадь одной из граней правильной </a:t>
            </a:r>
            <a:r>
              <a:rPr lang="en-US" dirty="0">
                <a:latin typeface="Bookman Old Style" pitchFamily="18" charset="0"/>
              </a:rPr>
              <a:t>n-</a:t>
            </a:r>
            <a:r>
              <a:rPr lang="ru-RU" dirty="0">
                <a:latin typeface="Bookman Old Style" pitchFamily="18" charset="0"/>
              </a:rPr>
              <a:t>угольной усечённой пирамиды.</a:t>
            </a:r>
          </a:p>
        </p:txBody>
      </p:sp>
      <p:sp>
        <p:nvSpPr>
          <p:cNvPr id="111651" name="Text Box 35"/>
          <p:cNvSpPr txBox="1">
            <a:spLocks noChangeArrowheads="1"/>
          </p:cNvSpPr>
          <p:nvPr/>
        </p:nvSpPr>
        <p:spPr bwMode="auto">
          <a:xfrm>
            <a:off x="1336449" y="5292725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 smtClean="0">
                <a:solidFill>
                  <a:schemeClr val="folHlink"/>
                </a:solidFill>
                <a:latin typeface="Century" pitchFamily="18" charset="0"/>
              </a:rPr>
              <a:t>α</a:t>
            </a:r>
            <a:r>
              <a:rPr lang="ru-RU" sz="2800" b="1" baseline="-25000" dirty="0" smtClean="0">
                <a:solidFill>
                  <a:schemeClr val="folHlink"/>
                </a:solidFill>
                <a:latin typeface="Century" pitchFamily="18" charset="0"/>
              </a:rPr>
              <a:t>2</a:t>
            </a:r>
            <a:endParaRPr lang="el-GR" sz="2800" b="1" dirty="0">
              <a:solidFill>
                <a:schemeClr val="folHlink"/>
              </a:solidFill>
              <a:latin typeface="Century" pitchFamily="18" charset="0"/>
            </a:endParaRPr>
          </a:p>
        </p:txBody>
      </p:sp>
      <p:sp>
        <p:nvSpPr>
          <p:cNvPr id="111652" name="Text Box 36"/>
          <p:cNvSpPr txBox="1">
            <a:spLocks noChangeArrowheads="1"/>
          </p:cNvSpPr>
          <p:nvPr/>
        </p:nvSpPr>
        <p:spPr bwMode="auto">
          <a:xfrm>
            <a:off x="1809750" y="227965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>
                <a:solidFill>
                  <a:schemeClr val="folHlink"/>
                </a:solidFill>
                <a:latin typeface="Century" pitchFamily="18" charset="0"/>
              </a:rPr>
              <a:t>α</a:t>
            </a:r>
            <a:r>
              <a:rPr lang="ru-RU" sz="2800" b="1" baseline="-25000" dirty="0">
                <a:solidFill>
                  <a:schemeClr val="folHlink"/>
                </a:solidFill>
                <a:latin typeface="Century" pitchFamily="18" charset="0"/>
              </a:rPr>
              <a:t>1</a:t>
            </a:r>
            <a:endParaRPr lang="el-GR" sz="2800" b="1" dirty="0">
              <a:solidFill>
                <a:schemeClr val="folHlink"/>
              </a:solidFill>
              <a:latin typeface="Century" pitchFamily="18" charset="0"/>
            </a:endParaRPr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 flipV="1">
            <a:off x="360363" y="5354638"/>
            <a:ext cx="236855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Text Box 37"/>
          <p:cNvSpPr txBox="1">
            <a:spLocks noChangeArrowheads="1"/>
          </p:cNvSpPr>
          <p:nvPr/>
        </p:nvSpPr>
        <p:spPr bwMode="auto">
          <a:xfrm>
            <a:off x="4224338" y="196056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1654" name="Text Box 38"/>
          <p:cNvSpPr txBox="1">
            <a:spLocks noChangeArrowheads="1"/>
          </p:cNvSpPr>
          <p:nvPr/>
        </p:nvSpPr>
        <p:spPr bwMode="auto">
          <a:xfrm>
            <a:off x="1828800" y="4103234"/>
            <a:ext cx="504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3330" name="Object 47"/>
          <p:cNvGraphicFramePr>
            <a:graphicFrameLocks noChangeAspect="1"/>
          </p:cNvGraphicFramePr>
          <p:nvPr/>
        </p:nvGraphicFramePr>
        <p:xfrm>
          <a:off x="5037138" y="2843213"/>
          <a:ext cx="114300" cy="215900"/>
        </p:xfrm>
        <a:graphic>
          <a:graphicData uri="http://schemas.openxmlformats.org/presentationml/2006/ole">
            <p:oleObj spid="_x0000_s13340" name="Формула" r:id="rId5" imgW="114151" imgH="215619" progId="Equation.3">
              <p:embed/>
            </p:oleObj>
          </a:graphicData>
        </a:graphic>
      </p:graphicFrame>
      <p:graphicFrame>
        <p:nvGraphicFramePr>
          <p:cNvPr id="111671" name="Object 55"/>
          <p:cNvGraphicFramePr>
            <a:graphicFrameLocks noChangeAspect="1"/>
          </p:cNvGraphicFramePr>
          <p:nvPr/>
        </p:nvGraphicFramePr>
        <p:xfrm>
          <a:off x="5169352" y="1799772"/>
          <a:ext cx="2995787" cy="1035504"/>
        </p:xfrm>
        <a:graphic>
          <a:graphicData uri="http://schemas.openxmlformats.org/presentationml/2006/ole">
            <p:oleObj spid="_x0000_s13341" name="Формула" r:id="rId6" imgW="1104900" imgH="393700" progId="Equation.3">
              <p:embed/>
            </p:oleObj>
          </a:graphicData>
        </a:graphic>
      </p:graphicFrame>
      <p:sp>
        <p:nvSpPr>
          <p:cNvPr id="111673" name="Text Box 57"/>
          <p:cNvSpPr txBox="1">
            <a:spLocks noChangeArrowheads="1"/>
          </p:cNvSpPr>
          <p:nvPr/>
        </p:nvSpPr>
        <p:spPr bwMode="auto">
          <a:xfrm>
            <a:off x="3788229" y="2728232"/>
            <a:ext cx="5065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Bookman Old Style" pitchFamily="18" charset="0"/>
              </a:rPr>
              <a:t>Т.к. эта усечённая пирамида правильная, то</a:t>
            </a:r>
          </a:p>
        </p:txBody>
      </p:sp>
      <p:graphicFrame>
        <p:nvGraphicFramePr>
          <p:cNvPr id="111674" name="Object 5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77142" y="3200174"/>
          <a:ext cx="4926012" cy="1011237"/>
        </p:xfrm>
        <a:graphic>
          <a:graphicData uri="http://schemas.openxmlformats.org/presentationml/2006/ole">
            <p:oleObj spid="_x0000_s13342" name="Формула" r:id="rId7" imgW="1916868" imgH="393529" progId="Equation.3">
              <p:embed/>
            </p:oleObj>
          </a:graphicData>
        </a:graphic>
      </p:graphicFrame>
      <p:graphicFrame>
        <p:nvGraphicFramePr>
          <p:cNvPr id="4" name="Object 60"/>
          <p:cNvGraphicFramePr>
            <a:graphicFrameLocks noChangeAspect="1"/>
          </p:cNvGraphicFramePr>
          <p:nvPr/>
        </p:nvGraphicFramePr>
        <p:xfrm>
          <a:off x="5117421" y="5348062"/>
          <a:ext cx="2139950" cy="1106488"/>
        </p:xfrm>
        <a:graphic>
          <a:graphicData uri="http://schemas.openxmlformats.org/presentationml/2006/ole">
            <p:oleObj spid="_x0000_s13343" name="Формула" r:id="rId8" imgW="1028254" imgH="393529" progId="Equation.3">
              <p:embed/>
            </p:oleObj>
          </a:graphicData>
        </a:graphic>
      </p:graphicFrame>
      <p:graphicFrame>
        <p:nvGraphicFramePr>
          <p:cNvPr id="36" name="Object 58"/>
          <p:cNvGraphicFramePr>
            <a:graphicFrameLocks noChangeAspect="1"/>
          </p:cNvGraphicFramePr>
          <p:nvPr/>
        </p:nvGraphicFramePr>
        <p:xfrm>
          <a:off x="4214586" y="4255860"/>
          <a:ext cx="3782786" cy="908881"/>
        </p:xfrm>
        <a:graphic>
          <a:graphicData uri="http://schemas.openxmlformats.org/presentationml/2006/ole">
            <p:oleObj spid="_x0000_s13344" name="Формула" r:id="rId9" imgW="1637589" imgH="393529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3" grpId="0" animBg="1"/>
      <p:bldP spid="111651" grpId="0"/>
      <p:bldP spid="111652" grpId="0"/>
      <p:bldP spid="111632" grpId="0" animBg="1"/>
      <p:bldP spid="1116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00B050"/>
                </a:solidFill>
                <a:latin typeface="Monotype Corsiva" pitchFamily="66" charset="0"/>
              </a:rPr>
              <a:t>Теорема.</a:t>
            </a:r>
            <a:endParaRPr lang="ru-RU" sz="28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9144000" cy="1612900"/>
          </a:xfrm>
        </p:spPr>
        <p:txBody>
          <a:bodyPr/>
          <a:lstStyle/>
          <a:p>
            <a:pPr indent="196850" eaLnBrk="1" hangingPunct="1">
              <a:lnSpc>
                <a:spcPct val="90000"/>
              </a:lnSpc>
              <a:buFontTx/>
              <a:buNone/>
            </a:pPr>
            <a:r>
              <a:rPr lang="ru-RU" sz="4000" u="sng" smtClean="0">
                <a:solidFill>
                  <a:srgbClr val="C00000"/>
                </a:solidFill>
                <a:latin typeface="Monotype Corsiva" pitchFamily="66" charset="0"/>
              </a:rPr>
              <a:t>Объем </a:t>
            </a:r>
            <a:r>
              <a:rPr lang="en-GB" sz="4000" u="sng" smtClean="0">
                <a:solidFill>
                  <a:srgbClr val="C00000"/>
                </a:solidFill>
                <a:latin typeface="Monotype Corsiva" pitchFamily="66" charset="0"/>
              </a:rPr>
              <a:t>V</a:t>
            </a:r>
            <a:r>
              <a:rPr lang="ru-RU" sz="4000" u="sng" smtClean="0">
                <a:solidFill>
                  <a:srgbClr val="C00000"/>
                </a:solidFill>
                <a:latin typeface="Monotype Corsiva" pitchFamily="66" charset="0"/>
              </a:rPr>
              <a:t> усеченной пирамиды</a:t>
            </a:r>
            <a:r>
              <a:rPr lang="ru-RU" sz="4000" smtClean="0">
                <a:latin typeface="Monotype Corsiva" pitchFamily="66" charset="0"/>
              </a:rPr>
              <a:t>, высота которой равна </a:t>
            </a:r>
            <a:r>
              <a:rPr lang="en-GB" sz="4000" smtClean="0">
                <a:latin typeface="Monotype Corsiva" pitchFamily="66" charset="0"/>
              </a:rPr>
              <a:t>h</a:t>
            </a:r>
            <a:r>
              <a:rPr lang="ru-RU" sz="4000" smtClean="0">
                <a:latin typeface="Monotype Corsiva" pitchFamily="66" charset="0"/>
              </a:rPr>
              <a:t>, а площади оснований равны </a:t>
            </a:r>
            <a:r>
              <a:rPr lang="en-GB" sz="4000" smtClean="0">
                <a:latin typeface="Monotype Corsiva" pitchFamily="66" charset="0"/>
              </a:rPr>
              <a:t>S </a:t>
            </a:r>
            <a:r>
              <a:rPr lang="ru-RU" sz="4000" smtClean="0">
                <a:latin typeface="Monotype Corsiva" pitchFamily="66" charset="0"/>
              </a:rPr>
              <a:t>и </a:t>
            </a:r>
            <a:r>
              <a:rPr lang="en-GB" sz="4000" smtClean="0">
                <a:latin typeface="Monotype Corsiva" pitchFamily="66" charset="0"/>
              </a:rPr>
              <a:t>S</a:t>
            </a:r>
            <a:r>
              <a:rPr lang="en-GB" sz="4000" baseline="-30000" smtClean="0">
                <a:latin typeface="Monotype Corsiva" pitchFamily="66" charset="0"/>
              </a:rPr>
              <a:t>1</a:t>
            </a:r>
            <a:r>
              <a:rPr lang="ru-RU" sz="4000" smtClean="0">
                <a:latin typeface="Monotype Corsiva" pitchFamily="66" charset="0"/>
              </a:rPr>
              <a:t>, вычисляется по формуле </a:t>
            </a:r>
          </a:p>
        </p:txBody>
      </p:sp>
      <p:graphicFrame>
        <p:nvGraphicFramePr>
          <p:cNvPr id="20484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220663" y="3933825"/>
          <a:ext cx="8701087" cy="2016125"/>
        </p:xfrm>
        <a:graphic>
          <a:graphicData uri="http://schemas.openxmlformats.org/presentationml/2006/ole">
            <p:oleObj spid="_x0000_s104450" name="Формула" r:id="rId3" imgW="1473200" imgH="304800" progId="Equation.3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836613"/>
            <a:ext cx="3995737" cy="9810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B050"/>
                </a:solidFill>
                <a:latin typeface="Monotype Corsiva" pitchFamily="66" charset="0"/>
              </a:rPr>
              <a:t>Задача №1.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07375" cy="3384550"/>
          </a:xfrm>
        </p:spPr>
        <p:txBody>
          <a:bodyPr/>
          <a:lstStyle/>
          <a:p>
            <a:pPr marL="0" indent="357188" algn="just" eaLnBrk="1" hangingPunct="1">
              <a:buFontTx/>
              <a:buNone/>
            </a:pPr>
            <a:r>
              <a:rPr lang="ru-RU" sz="4000" smtClean="0">
                <a:latin typeface="Comic Sans MS" pitchFamily="66" charset="0"/>
              </a:rPr>
              <a:t>  </a:t>
            </a:r>
            <a:r>
              <a:rPr lang="ru-RU" sz="4000" smtClean="0">
                <a:latin typeface="Monotype Corsiva" pitchFamily="66" charset="0"/>
              </a:rPr>
              <a:t>Сколько литров воды вмещает яма, вырытая в виде усеченной пирамиды, если глубина ямы 1,5м, сторона нижнего квадратного основания 0,8м, а верхнего – 1,2м?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549275"/>
            <a:ext cx="3779837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B050"/>
                </a:solidFill>
                <a:latin typeface="Monotype Corsiva" pitchFamily="66" charset="0"/>
              </a:rPr>
              <a:t>Задача №2.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459787" cy="3052763"/>
          </a:xfrm>
        </p:spPr>
        <p:txBody>
          <a:bodyPr/>
          <a:lstStyle/>
          <a:p>
            <a:pPr marL="0" indent="357188" algn="ctr" eaLnBrk="1" hangingPunct="1">
              <a:buFontTx/>
              <a:buNone/>
            </a:pPr>
            <a:r>
              <a:rPr lang="ru-RU" sz="4000" dirty="0" smtClean="0">
                <a:latin typeface="Monotype Corsiva" pitchFamily="66" charset="0"/>
              </a:rPr>
              <a:t>Гранитная подставка имеет вид усеченной пирамиды высотой в 3,6м и с квадратными основаниями. Стороны оснований: а=2,8м и </a:t>
            </a:r>
            <a:r>
              <a:rPr lang="en-GB" sz="4000" dirty="0" smtClean="0">
                <a:latin typeface="Monotype Corsiva" pitchFamily="66" charset="0"/>
              </a:rPr>
              <a:t>b</a:t>
            </a:r>
            <a:r>
              <a:rPr lang="ru-RU" sz="4000" dirty="0" smtClean="0">
                <a:latin typeface="Monotype Corsiva" pitchFamily="66" charset="0"/>
              </a:rPr>
              <a:t>=2м. Найти вес подставки, если удельный вес гранита 2,5∙</a:t>
            </a:r>
            <a:r>
              <a:rPr lang="en-US" sz="4000" dirty="0" smtClean="0">
                <a:latin typeface="Monotype Corsiva" pitchFamily="66" charset="0"/>
              </a:rPr>
              <a:t>10³</a:t>
            </a:r>
            <a:r>
              <a:rPr lang="ru-RU" sz="4000" dirty="0" smtClean="0">
                <a:latin typeface="Monotype Corsiva" pitchFamily="66" charset="0"/>
              </a:rPr>
              <a:t>кг/м</a:t>
            </a:r>
            <a:r>
              <a:rPr lang="en-US" sz="4000" dirty="0" smtClean="0">
                <a:latin typeface="Monotype Corsiva" pitchFamily="66" charset="0"/>
              </a:rPr>
              <a:t>³</a:t>
            </a:r>
            <a:r>
              <a:rPr lang="ru-RU" sz="4000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549275"/>
            <a:ext cx="3779837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Задача </a:t>
            </a:r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№3.</a:t>
            </a:r>
            <a:endParaRPr lang="ru-RU" sz="5400" b="1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459787" cy="3052763"/>
          </a:xfrm>
        </p:spPr>
        <p:txBody>
          <a:bodyPr/>
          <a:lstStyle/>
          <a:p>
            <a:pPr marL="0" indent="357188" algn="ctr" eaLnBrk="1" hangingPunct="1">
              <a:buFontTx/>
              <a:buNone/>
            </a:pPr>
            <a:r>
              <a:rPr lang="ru-RU" sz="4000" dirty="0" smtClean="0">
                <a:latin typeface="Monotype Corsiva" pitchFamily="66" charset="0"/>
              </a:rPr>
              <a:t>В правильной четырехугольной усеченной пирамиде стороны оснований равны 22см и 6см, а высота-13см. Вычислите площадь полной поверхности пирамиды.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MP90040322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Задача </a:t>
            </a: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№4.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Monotype Corsiva" pitchFamily="66" charset="0"/>
              </a:rPr>
              <a:t>В пирамиде сечение, параллельное основанию, делит высоту в отношении 3 : 4 (от вершины к основанию), а площадь сечения меньше площади основания на 200 см</a:t>
            </a:r>
            <a:r>
              <a:rPr lang="ru-RU" sz="4000" baseline="30000" dirty="0" smtClean="0">
                <a:latin typeface="Monotype Corsiva" pitchFamily="66" charset="0"/>
              </a:rPr>
              <a:t>2</a:t>
            </a:r>
            <a:r>
              <a:rPr lang="ru-RU" sz="4000" dirty="0" smtClean="0">
                <a:latin typeface="Monotype Corsiva" pitchFamily="66" charset="0"/>
              </a:rPr>
              <a:t>. Найдите площадь основания.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t03.kakprosto.ru/images/article/2011/7/24/1_5254fc69588de5254fc6958934.jpg"/>
          <p:cNvPicPr>
            <a:picLocks noChangeAspect="1" noChangeArrowheads="1"/>
          </p:cNvPicPr>
          <p:nvPr/>
        </p:nvPicPr>
        <p:blipFill>
          <a:blip r:embed="rId2" cstate="print"/>
          <a:srcRect l="6773" r="43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ПИРАМИДА</a:t>
            </a:r>
            <a:endParaRPr lang="ru-RU"/>
          </a:p>
        </p:txBody>
      </p:sp>
      <p:pic>
        <p:nvPicPr>
          <p:cNvPr id="3" name="Picture 6" descr="http://rt-online.ru/images/photos/2005/10/xram-2010_4514062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0369"/>
            <a:ext cx="9143999" cy="70883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ПИРАМИДА</a:t>
            </a:r>
            <a:endParaRPr lang="ru-RU"/>
          </a:p>
        </p:txBody>
      </p:sp>
      <p:pic>
        <p:nvPicPr>
          <p:cNvPr id="3" name="Picture 4" descr="http://hobby-portal.xcomdb.ru/var/files/2b/1d/57add2b2b1d643309129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915" name="Freeform 51"/>
          <p:cNvSpPr>
            <a:spLocks/>
          </p:cNvSpPr>
          <p:nvPr/>
        </p:nvSpPr>
        <p:spPr bwMode="auto">
          <a:xfrm>
            <a:off x="1447800" y="2489200"/>
            <a:ext cx="3276600" cy="3073400"/>
          </a:xfrm>
          <a:custGeom>
            <a:avLst/>
            <a:gdLst/>
            <a:ahLst/>
            <a:cxnLst>
              <a:cxn ang="0">
                <a:pos x="0" y="1552"/>
              </a:cxn>
              <a:cxn ang="0">
                <a:pos x="960" y="1936"/>
              </a:cxn>
              <a:cxn ang="0">
                <a:pos x="2064" y="1504"/>
              </a:cxn>
              <a:cxn ang="0">
                <a:pos x="1632" y="208"/>
              </a:cxn>
              <a:cxn ang="0">
                <a:pos x="1360" y="0"/>
              </a:cxn>
              <a:cxn ang="0">
                <a:pos x="1104" y="16"/>
              </a:cxn>
              <a:cxn ang="0">
                <a:pos x="864" y="208"/>
              </a:cxn>
              <a:cxn ang="0">
                <a:pos x="0" y="1552"/>
              </a:cxn>
            </a:cxnLst>
            <a:rect l="0" t="0" r="r" b="b"/>
            <a:pathLst>
              <a:path w="2064" h="1936">
                <a:moveTo>
                  <a:pt x="0" y="1552"/>
                </a:moveTo>
                <a:lnTo>
                  <a:pt x="960" y="1936"/>
                </a:lnTo>
                <a:lnTo>
                  <a:pt x="2064" y="1504"/>
                </a:lnTo>
                <a:lnTo>
                  <a:pt x="1632" y="208"/>
                </a:lnTo>
                <a:lnTo>
                  <a:pt x="1360" y="0"/>
                </a:lnTo>
                <a:lnTo>
                  <a:pt x="1104" y="16"/>
                </a:lnTo>
                <a:lnTo>
                  <a:pt x="864" y="208"/>
                </a:lnTo>
                <a:lnTo>
                  <a:pt x="0" y="1552"/>
                </a:lnTo>
                <a:close/>
              </a:path>
            </a:pathLst>
          </a:custGeom>
          <a:solidFill>
            <a:srgbClr val="0099FF">
              <a:alpha val="3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5942" y="3976914"/>
            <a:ext cx="6096000" cy="1905000"/>
            <a:chOff x="96" y="2400"/>
            <a:chExt cx="3840" cy="1200"/>
          </a:xfrm>
          <a:solidFill>
            <a:srgbClr val="009999">
              <a:alpha val="25000"/>
            </a:srgbClr>
          </a:solid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2400"/>
              <a:ext cx="3840" cy="1200"/>
              <a:chOff x="336" y="2024"/>
              <a:chExt cx="4280" cy="1152"/>
            </a:xfrm>
            <a:grpFill/>
          </p:grpSpPr>
          <p:sp>
            <p:nvSpPr>
              <p:cNvPr id="548868" name="Freeform 4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/>
                <a:ahLst/>
                <a:cxnLst>
                  <a:cxn ang="0">
                    <a:pos x="0" y="1088"/>
                  </a:cxn>
                  <a:cxn ang="0">
                    <a:pos x="904" y="80"/>
                  </a:cxn>
                  <a:cxn ang="0">
                    <a:pos x="4280" y="0"/>
                  </a:cxn>
                  <a:cxn ang="0">
                    <a:pos x="3432" y="1088"/>
                  </a:cxn>
                  <a:cxn ang="0">
                    <a:pos x="6" y="1091"/>
                  </a:cxn>
                  <a:cxn ang="0">
                    <a:pos x="6" y="1123"/>
                  </a:cxn>
                  <a:cxn ang="0">
                    <a:pos x="3448" y="1120"/>
                  </a:cxn>
                  <a:cxn ang="0">
                    <a:pos x="3448" y="1136"/>
                  </a:cxn>
                  <a:cxn ang="0">
                    <a:pos x="3464" y="1104"/>
                  </a:cxn>
                  <a:cxn ang="0">
                    <a:pos x="3448" y="1104"/>
                  </a:cxn>
                  <a:cxn ang="0">
                    <a:pos x="4264" y="48"/>
                  </a:cxn>
                  <a:cxn ang="0">
                    <a:pos x="4264" y="48"/>
                  </a:cxn>
                  <a:cxn ang="0">
                    <a:pos x="3448" y="1088"/>
                  </a:cxn>
                  <a:cxn ang="0">
                    <a:pos x="6" y="1091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869" name="Freeform 5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/>
                <a:ahLst/>
                <a:cxnLst>
                  <a:cxn ang="0">
                    <a:pos x="848" y="0"/>
                  </a:cxn>
                  <a:cxn ang="0">
                    <a:pos x="848" y="64"/>
                  </a:cxn>
                  <a:cxn ang="0">
                    <a:pos x="12" y="1138"/>
                  </a:cxn>
                  <a:cxn ang="0">
                    <a:pos x="0" y="1090"/>
                  </a:cxn>
                  <a:cxn ang="0">
                    <a:pos x="848" y="0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870" name="Freeform 6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548871" name="Object 7"/>
            <p:cNvGraphicFramePr>
              <a:graphicFrameLocks noChangeAspect="1"/>
            </p:cNvGraphicFramePr>
            <p:nvPr/>
          </p:nvGraphicFramePr>
          <p:xfrm>
            <a:off x="3408" y="2448"/>
            <a:ext cx="264" cy="352"/>
          </p:xfrm>
          <a:graphic>
            <a:graphicData uri="http://schemas.openxmlformats.org/presentationml/2006/ole">
              <p:oleObj spid="_x0000_s67586" name="Формула" r:id="rId3" imgW="152280" imgH="203040" progId="Equation.3">
                <p:embed/>
              </p:oleObj>
            </a:graphicData>
          </a:graphic>
        </p:graphicFrame>
      </p:grpSp>
      <p:sp>
        <p:nvSpPr>
          <p:cNvPr id="548872" name="Freeform 8"/>
          <p:cNvSpPr>
            <a:spLocks/>
          </p:cNvSpPr>
          <p:nvPr/>
        </p:nvSpPr>
        <p:spPr bwMode="auto">
          <a:xfrm>
            <a:off x="1447800" y="4114800"/>
            <a:ext cx="3308350" cy="1447800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664" y="32"/>
              </a:cxn>
              <a:cxn ang="0">
                <a:pos x="1392" y="0"/>
              </a:cxn>
              <a:cxn ang="0">
                <a:pos x="2084" y="488"/>
              </a:cxn>
              <a:cxn ang="0">
                <a:pos x="960" y="912"/>
              </a:cxn>
              <a:cxn ang="0">
                <a:pos x="0" y="528"/>
              </a:cxn>
            </a:cxnLst>
            <a:rect l="0" t="0" r="r" b="b"/>
            <a:pathLst>
              <a:path w="2084" h="912">
                <a:moveTo>
                  <a:pt x="0" y="524"/>
                </a:moveTo>
                <a:lnTo>
                  <a:pt x="664" y="32"/>
                </a:lnTo>
                <a:lnTo>
                  <a:pt x="1392" y="0"/>
                </a:lnTo>
                <a:lnTo>
                  <a:pt x="2084" y="488"/>
                </a:lnTo>
                <a:lnTo>
                  <a:pt x="960" y="912"/>
                </a:lnTo>
                <a:lnTo>
                  <a:pt x="0" y="528"/>
                </a:lnTo>
              </a:path>
            </a:pathLst>
          </a:custGeom>
          <a:solidFill>
            <a:srgbClr val="33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3" name="Freeform 9"/>
          <p:cNvSpPr>
            <a:spLocks/>
          </p:cNvSpPr>
          <p:nvPr/>
        </p:nvSpPr>
        <p:spPr bwMode="auto">
          <a:xfrm>
            <a:off x="1447800" y="2794000"/>
            <a:ext cx="1384300" cy="2159000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0" y="1360"/>
              </a:cxn>
            </a:cxnLst>
            <a:rect l="0" t="0" r="r" b="b"/>
            <a:pathLst>
              <a:path w="872" h="1360">
                <a:moveTo>
                  <a:pt x="872" y="0"/>
                </a:moveTo>
                <a:lnTo>
                  <a:pt x="0" y="13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4" name="Freeform 10"/>
          <p:cNvSpPr>
            <a:spLocks/>
          </p:cNvSpPr>
          <p:nvPr/>
        </p:nvSpPr>
        <p:spPr bwMode="auto">
          <a:xfrm>
            <a:off x="4051300" y="2819400"/>
            <a:ext cx="704850" cy="207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4" y="1308"/>
              </a:cxn>
            </a:cxnLst>
            <a:rect l="0" t="0" r="r" b="b"/>
            <a:pathLst>
              <a:path w="444" h="1308">
                <a:moveTo>
                  <a:pt x="0" y="0"/>
                </a:moveTo>
                <a:lnTo>
                  <a:pt x="444" y="1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5" name="Freeform 11"/>
          <p:cNvSpPr>
            <a:spLocks/>
          </p:cNvSpPr>
          <p:nvPr/>
        </p:nvSpPr>
        <p:spPr bwMode="auto">
          <a:xfrm>
            <a:off x="3644900" y="2489200"/>
            <a:ext cx="14288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24"/>
              </a:cxn>
            </a:cxnLst>
            <a:rect l="0" t="0" r="r" b="b"/>
            <a:pathLst>
              <a:path w="9" h="1024">
                <a:moveTo>
                  <a:pt x="0" y="0"/>
                </a:moveTo>
                <a:lnTo>
                  <a:pt x="9" y="102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6" name="Freeform 12"/>
          <p:cNvSpPr>
            <a:spLocks/>
          </p:cNvSpPr>
          <p:nvPr/>
        </p:nvSpPr>
        <p:spPr bwMode="auto">
          <a:xfrm>
            <a:off x="2451100" y="2590800"/>
            <a:ext cx="711200" cy="1574800"/>
          </a:xfrm>
          <a:custGeom>
            <a:avLst/>
            <a:gdLst/>
            <a:ahLst/>
            <a:cxnLst>
              <a:cxn ang="0">
                <a:pos x="448" y="0"/>
              </a:cxn>
              <a:cxn ang="0">
                <a:pos x="0" y="992"/>
              </a:cxn>
            </a:cxnLst>
            <a:rect l="0" t="0" r="r" b="b"/>
            <a:pathLst>
              <a:path w="448" h="992">
                <a:moveTo>
                  <a:pt x="448" y="0"/>
                </a:moveTo>
                <a:lnTo>
                  <a:pt x="0" y="99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7" name="Freeform 13"/>
          <p:cNvSpPr>
            <a:spLocks/>
          </p:cNvSpPr>
          <p:nvPr/>
        </p:nvSpPr>
        <p:spPr bwMode="auto">
          <a:xfrm>
            <a:off x="1447800" y="4114800"/>
            <a:ext cx="33147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648" y="32"/>
              </a:cxn>
              <a:cxn ang="0">
                <a:pos x="1392" y="0"/>
              </a:cxn>
              <a:cxn ang="0">
                <a:pos x="2088" y="496"/>
              </a:cxn>
            </a:cxnLst>
            <a:rect l="0" t="0" r="r" b="b"/>
            <a:pathLst>
              <a:path w="2088" h="528">
                <a:moveTo>
                  <a:pt x="0" y="528"/>
                </a:moveTo>
                <a:lnTo>
                  <a:pt x="648" y="32"/>
                </a:lnTo>
                <a:lnTo>
                  <a:pt x="1392" y="0"/>
                </a:lnTo>
                <a:lnTo>
                  <a:pt x="2088" y="4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8" name="Freeform 14"/>
          <p:cNvSpPr>
            <a:spLocks/>
          </p:cNvSpPr>
          <p:nvPr/>
        </p:nvSpPr>
        <p:spPr bwMode="auto">
          <a:xfrm>
            <a:off x="2971800" y="2971800"/>
            <a:ext cx="4191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632"/>
              </a:cxn>
            </a:cxnLst>
            <a:rect l="0" t="0" r="r" b="b"/>
            <a:pathLst>
              <a:path w="264" h="1632">
                <a:moveTo>
                  <a:pt x="264" y="0"/>
                </a:moveTo>
                <a:lnTo>
                  <a:pt x="0" y="163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9" name="Freeform 15"/>
          <p:cNvSpPr>
            <a:spLocks/>
          </p:cNvSpPr>
          <p:nvPr/>
        </p:nvSpPr>
        <p:spPr bwMode="auto">
          <a:xfrm>
            <a:off x="1447800" y="4895850"/>
            <a:ext cx="3302000" cy="6667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960" y="420"/>
              </a:cxn>
              <a:cxn ang="0">
                <a:pos x="2080" y="0"/>
              </a:cxn>
            </a:cxnLst>
            <a:rect l="0" t="0" r="r" b="b"/>
            <a:pathLst>
              <a:path w="2080" h="420">
                <a:moveTo>
                  <a:pt x="0" y="36"/>
                </a:moveTo>
                <a:lnTo>
                  <a:pt x="960" y="420"/>
                </a:lnTo>
                <a:lnTo>
                  <a:pt x="20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990600" y="47244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ru-RU" sz="2400" b="1" i="1" baseline="-25000" dirty="0">
                <a:latin typeface="Bookman Old Style" pitchFamily="18" charset="0"/>
              </a:rPr>
              <a:t>1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2547938" y="5410200"/>
            <a:ext cx="542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ru-RU" sz="2400" b="1" i="1" baseline="-25000" dirty="0">
                <a:latin typeface="Bookman Old Style" pitchFamily="18" charset="0"/>
              </a:rPr>
              <a:t>2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2057400" y="37338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en-US" sz="2400" b="1" i="1" baseline="-25000" dirty="0">
                <a:latin typeface="Bookman Old Style" pitchFamily="18" charset="0"/>
              </a:rPr>
              <a:t>n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4572000" y="48006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en-US" sz="2400" b="1" i="1" baseline="-25000" dirty="0">
                <a:latin typeface="Bookman Old Style" pitchFamily="18" charset="0"/>
              </a:rPr>
              <a:t>3</a:t>
            </a:r>
            <a:endParaRPr lang="ru-RU" sz="2400" b="1" i="1" dirty="0">
              <a:latin typeface="Bookman Old Style" pitchFamily="18" charset="0"/>
            </a:endParaRPr>
          </a:p>
        </p:txBody>
      </p:sp>
      <p:graphicFrame>
        <p:nvGraphicFramePr>
          <p:cNvPr id="548886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7587" name="Формула" r:id="rId4" imgW="114151" imgH="215619" progId="Equation.3">
              <p:embed/>
            </p:oleObj>
          </a:graphicData>
        </a:graphic>
      </p:graphicFrame>
      <p:sp>
        <p:nvSpPr>
          <p:cNvPr id="548899" name="Text Box 35"/>
          <p:cNvSpPr txBox="1">
            <a:spLocks noChangeArrowheads="1"/>
          </p:cNvSpPr>
          <p:nvPr/>
        </p:nvSpPr>
        <p:spPr bwMode="auto">
          <a:xfrm>
            <a:off x="1988457" y="359229"/>
            <a:ext cx="5125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Усеченная пирамида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819400" y="2514600"/>
            <a:ext cx="1219200" cy="457200"/>
            <a:chOff x="1776" y="1584"/>
            <a:chExt cx="768" cy="288"/>
          </a:xfrm>
        </p:grpSpPr>
        <p:sp>
          <p:nvSpPr>
            <p:cNvPr id="548906" name="Freeform 42"/>
            <p:cNvSpPr>
              <a:spLocks/>
            </p:cNvSpPr>
            <p:nvPr/>
          </p:nvSpPr>
          <p:spPr bwMode="auto">
            <a:xfrm>
              <a:off x="1776" y="1776"/>
              <a:ext cx="76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96"/>
                </a:cxn>
                <a:cxn ang="0">
                  <a:pos x="768" y="0"/>
                </a:cxn>
              </a:cxnLst>
              <a:rect l="0" t="0" r="r" b="b"/>
              <a:pathLst>
                <a:path w="768" h="96">
                  <a:moveTo>
                    <a:pt x="0" y="0"/>
                  </a:moveTo>
                  <a:lnTo>
                    <a:pt x="384" y="96"/>
                  </a:ln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8907" name="Freeform 43"/>
            <p:cNvSpPr>
              <a:spLocks/>
            </p:cNvSpPr>
            <p:nvPr/>
          </p:nvSpPr>
          <p:spPr bwMode="auto">
            <a:xfrm>
              <a:off x="1776" y="1584"/>
              <a:ext cx="768" cy="192"/>
            </a:xfrm>
            <a:custGeom>
              <a:avLst/>
              <a:gdLst/>
              <a:ahLst/>
              <a:cxnLst>
                <a:cxn ang="0">
                  <a:pos x="768" y="192"/>
                </a:cxn>
                <a:cxn ang="0">
                  <a:pos x="528" y="0"/>
                </a:cxn>
                <a:cxn ang="0">
                  <a:pos x="240" y="0"/>
                </a:cxn>
                <a:cxn ang="0">
                  <a:pos x="0" y="192"/>
                </a:cxn>
              </a:cxnLst>
              <a:rect l="0" t="0" r="r" b="b"/>
              <a:pathLst>
                <a:path w="768" h="192">
                  <a:moveTo>
                    <a:pt x="768" y="192"/>
                  </a:moveTo>
                  <a:lnTo>
                    <a:pt x="528" y="0"/>
                  </a:lnTo>
                  <a:lnTo>
                    <a:pt x="240" y="0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-6096000" y="1665514"/>
            <a:ext cx="6096000" cy="1905000"/>
            <a:chOff x="96" y="2400"/>
            <a:chExt cx="3840" cy="1200"/>
          </a:xfrm>
          <a:solidFill>
            <a:srgbClr val="CC0099">
              <a:alpha val="17000"/>
            </a:srgbClr>
          </a:solidFill>
        </p:grpSpPr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96" y="2400"/>
              <a:ext cx="3840" cy="1200"/>
              <a:chOff x="336" y="2024"/>
              <a:chExt cx="4280" cy="1152"/>
            </a:xfrm>
            <a:grpFill/>
          </p:grpSpPr>
          <p:sp>
            <p:nvSpPr>
              <p:cNvPr id="548902" name="Freeform 38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/>
                <a:ahLst/>
                <a:cxnLst>
                  <a:cxn ang="0">
                    <a:pos x="0" y="1088"/>
                  </a:cxn>
                  <a:cxn ang="0">
                    <a:pos x="904" y="80"/>
                  </a:cxn>
                  <a:cxn ang="0">
                    <a:pos x="4280" y="0"/>
                  </a:cxn>
                  <a:cxn ang="0">
                    <a:pos x="3432" y="1088"/>
                  </a:cxn>
                  <a:cxn ang="0">
                    <a:pos x="6" y="1091"/>
                  </a:cxn>
                  <a:cxn ang="0">
                    <a:pos x="6" y="1123"/>
                  </a:cxn>
                  <a:cxn ang="0">
                    <a:pos x="3448" y="1120"/>
                  </a:cxn>
                  <a:cxn ang="0">
                    <a:pos x="3448" y="1136"/>
                  </a:cxn>
                  <a:cxn ang="0">
                    <a:pos x="3464" y="1104"/>
                  </a:cxn>
                  <a:cxn ang="0">
                    <a:pos x="3448" y="1104"/>
                  </a:cxn>
                  <a:cxn ang="0">
                    <a:pos x="4264" y="48"/>
                  </a:cxn>
                  <a:cxn ang="0">
                    <a:pos x="4264" y="48"/>
                  </a:cxn>
                  <a:cxn ang="0">
                    <a:pos x="3448" y="1088"/>
                  </a:cxn>
                  <a:cxn ang="0">
                    <a:pos x="6" y="1091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903" name="Freeform 39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/>
                <a:ahLst/>
                <a:cxnLst>
                  <a:cxn ang="0">
                    <a:pos x="848" y="0"/>
                  </a:cxn>
                  <a:cxn ang="0">
                    <a:pos x="848" y="64"/>
                  </a:cxn>
                  <a:cxn ang="0">
                    <a:pos x="12" y="1138"/>
                  </a:cxn>
                  <a:cxn ang="0">
                    <a:pos x="0" y="1090"/>
                  </a:cxn>
                  <a:cxn ang="0">
                    <a:pos x="848" y="0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904" name="Freeform 40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548905" name="Object 41"/>
            <p:cNvGraphicFramePr>
              <a:graphicFrameLocks noChangeAspect="1"/>
            </p:cNvGraphicFramePr>
            <p:nvPr/>
          </p:nvGraphicFramePr>
          <p:xfrm>
            <a:off x="3408" y="2496"/>
            <a:ext cx="264" cy="240"/>
          </p:xfrm>
          <a:graphic>
            <a:graphicData uri="http://schemas.openxmlformats.org/presentationml/2006/ole">
              <p:oleObj spid="_x0000_s67588" name="Формула" r:id="rId5" imgW="152280" imgH="139680" progId="Equation.3">
                <p:embed/>
              </p:oleObj>
            </a:graphicData>
          </a:graphic>
        </p:graphicFrame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805114" y="1600201"/>
            <a:ext cx="1233488" cy="1385888"/>
            <a:chOff x="1767" y="1008"/>
            <a:chExt cx="777" cy="873"/>
          </a:xfrm>
        </p:grpSpPr>
        <p:sp>
          <p:nvSpPr>
            <p:cNvPr id="548911" name="Freeform 47"/>
            <p:cNvSpPr>
              <a:spLocks/>
            </p:cNvSpPr>
            <p:nvPr/>
          </p:nvSpPr>
          <p:spPr bwMode="auto">
            <a:xfrm>
              <a:off x="1776" y="1008"/>
              <a:ext cx="768" cy="864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384" y="864"/>
                </a:cxn>
                <a:cxn ang="0">
                  <a:pos x="768" y="768"/>
                </a:cxn>
                <a:cxn ang="0">
                  <a:pos x="480" y="0"/>
                </a:cxn>
              </a:cxnLst>
              <a:rect l="0" t="0" r="r" b="b"/>
              <a:pathLst>
                <a:path w="768" h="864">
                  <a:moveTo>
                    <a:pt x="0" y="768"/>
                  </a:moveTo>
                  <a:lnTo>
                    <a:pt x="384" y="864"/>
                  </a:lnTo>
                  <a:lnTo>
                    <a:pt x="768" y="768"/>
                  </a:lnTo>
                  <a:lnTo>
                    <a:pt x="480" y="0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8910" name="Freeform 46"/>
            <p:cNvSpPr>
              <a:spLocks/>
            </p:cNvSpPr>
            <p:nvPr/>
          </p:nvSpPr>
          <p:spPr bwMode="auto">
            <a:xfrm>
              <a:off x="1767" y="1017"/>
              <a:ext cx="480" cy="864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480" y="0"/>
                </a:cxn>
                <a:cxn ang="0">
                  <a:pos x="344" y="864"/>
                </a:cxn>
              </a:cxnLst>
              <a:rect l="0" t="0" r="r" b="b"/>
              <a:pathLst>
                <a:path w="480" h="864">
                  <a:moveTo>
                    <a:pt x="0" y="768"/>
                  </a:moveTo>
                  <a:lnTo>
                    <a:pt x="480" y="0"/>
                  </a:lnTo>
                  <a:lnTo>
                    <a:pt x="344" y="864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8912" name="Freeform 48"/>
            <p:cNvSpPr>
              <a:spLocks/>
            </p:cNvSpPr>
            <p:nvPr/>
          </p:nvSpPr>
          <p:spPr bwMode="auto">
            <a:xfrm>
              <a:off x="2016" y="1008"/>
              <a:ext cx="528" cy="768"/>
            </a:xfrm>
            <a:custGeom>
              <a:avLst/>
              <a:gdLst/>
              <a:ahLst/>
              <a:cxnLst>
                <a:cxn ang="0">
                  <a:pos x="528" y="768"/>
                </a:cxn>
                <a:cxn ang="0">
                  <a:pos x="288" y="576"/>
                </a:cxn>
                <a:cxn ang="0">
                  <a:pos x="240" y="0"/>
                </a:cxn>
                <a:cxn ang="0">
                  <a:pos x="0" y="576"/>
                </a:cxn>
                <a:cxn ang="0">
                  <a:pos x="288" y="576"/>
                </a:cxn>
              </a:cxnLst>
              <a:rect l="0" t="0" r="r" b="b"/>
              <a:pathLst>
                <a:path w="528" h="768">
                  <a:moveTo>
                    <a:pt x="528" y="768"/>
                  </a:moveTo>
                  <a:lnTo>
                    <a:pt x="288" y="576"/>
                  </a:lnTo>
                  <a:lnTo>
                    <a:pt x="240" y="0"/>
                  </a:lnTo>
                  <a:lnTo>
                    <a:pt x="0" y="576"/>
                  </a:lnTo>
                  <a:lnTo>
                    <a:pt x="288" y="576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8913" name="Line 49"/>
            <p:cNvSpPr>
              <a:spLocks noChangeShapeType="1"/>
            </p:cNvSpPr>
            <p:nvPr/>
          </p:nvSpPr>
          <p:spPr bwMode="auto">
            <a:xfrm flipH="1">
              <a:off x="1776" y="158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362201" y="2438401"/>
            <a:ext cx="2222501" cy="919163"/>
            <a:chOff x="1488" y="1536"/>
            <a:chExt cx="1400" cy="579"/>
          </a:xfrm>
        </p:grpSpPr>
        <p:sp>
          <p:nvSpPr>
            <p:cNvPr id="548917" name="Text Box 53"/>
            <p:cNvSpPr txBox="1">
              <a:spLocks noChangeArrowheads="1"/>
            </p:cNvSpPr>
            <p:nvPr/>
          </p:nvSpPr>
          <p:spPr bwMode="auto">
            <a:xfrm>
              <a:off x="1488" y="1536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1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  <p:sp>
          <p:nvSpPr>
            <p:cNvPr id="548918" name="Text Box 54"/>
            <p:cNvSpPr txBox="1">
              <a:spLocks noChangeArrowheads="1"/>
            </p:cNvSpPr>
            <p:nvPr/>
          </p:nvSpPr>
          <p:spPr bwMode="auto">
            <a:xfrm>
              <a:off x="1872" y="1824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2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  <p:sp>
          <p:nvSpPr>
            <p:cNvPr id="548919" name="Text Box 55"/>
            <p:cNvSpPr txBox="1">
              <a:spLocks noChangeArrowheads="1"/>
            </p:cNvSpPr>
            <p:nvPr/>
          </p:nvSpPr>
          <p:spPr bwMode="auto">
            <a:xfrm>
              <a:off x="2544" y="1632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3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</p:grp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3933371" y="1014264"/>
            <a:ext cx="50364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Возьмем произвольную пирамиду </a:t>
            </a:r>
            <a:r>
              <a:rPr lang="en-US" sz="2000" i="1" dirty="0" smtClean="0">
                <a:latin typeface="Bookman Old Style" pitchFamily="18" charset="0"/>
              </a:rPr>
              <a:t>S</a:t>
            </a:r>
            <a:r>
              <a:rPr lang="ru-RU" sz="2000" i="1" dirty="0" smtClean="0">
                <a:latin typeface="Bookman Old Style" pitchFamily="18" charset="0"/>
              </a:rPr>
              <a:t>А</a:t>
            </a:r>
            <a:r>
              <a:rPr lang="ru-RU" sz="2000" i="1" baseline="-25000" dirty="0" smtClean="0">
                <a:latin typeface="Bookman Old Style" pitchFamily="18" charset="0"/>
              </a:rPr>
              <a:t>1</a:t>
            </a:r>
            <a:r>
              <a:rPr lang="ru-RU" sz="2000" i="1" dirty="0" smtClean="0">
                <a:latin typeface="Bookman Old Style" pitchFamily="18" charset="0"/>
              </a:rPr>
              <a:t>А</a:t>
            </a:r>
            <a:r>
              <a:rPr lang="ru-RU" sz="2000" i="1" baseline="-25000" dirty="0" smtClean="0">
                <a:latin typeface="Bookman Old Style" pitchFamily="18" charset="0"/>
              </a:rPr>
              <a:t>2</a:t>
            </a:r>
            <a:r>
              <a:rPr lang="ru-RU" sz="2000" i="1" dirty="0" smtClean="0">
                <a:latin typeface="Bookman Old Style" pitchFamily="18" charset="0"/>
              </a:rPr>
              <a:t>…А</a:t>
            </a:r>
            <a:r>
              <a:rPr lang="en-US" sz="2000" i="1" baseline="-25000" dirty="0">
                <a:latin typeface="Bookman Old Style" pitchFamily="18" charset="0"/>
              </a:rPr>
              <a:t>n</a:t>
            </a:r>
            <a:r>
              <a:rPr lang="ru-RU" sz="2000" dirty="0">
                <a:latin typeface="Bookman Old Style" pitchFamily="18" charset="0"/>
              </a:rPr>
              <a:t>.</a:t>
            </a:r>
          </a:p>
          <a:p>
            <a:r>
              <a:rPr lang="ru-RU" sz="1600" dirty="0"/>
              <a:t> 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3229431" y="1182916"/>
            <a:ext cx="399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Bookman Old Style" pitchFamily="18" charset="0"/>
              </a:rPr>
              <a:t>S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72" name="Rectangle 121"/>
          <p:cNvSpPr>
            <a:spLocks noChangeArrowheads="1"/>
          </p:cNvSpPr>
          <p:nvPr/>
        </p:nvSpPr>
        <p:spPr bwMode="auto">
          <a:xfrm>
            <a:off x="6286953" y="3342596"/>
            <a:ext cx="2667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Проведем секущую плоскость </a:t>
            </a:r>
            <a:r>
              <a:rPr lang="el-GR" sz="2000" i="1" dirty="0" smtClean="0">
                <a:latin typeface="Bookman Old Style" pitchFamily="18" charset="0"/>
              </a:rPr>
              <a:t>α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>
                <a:latin typeface="Bookman Old Style" pitchFamily="18" charset="0"/>
              </a:rPr>
              <a:t>параллельную плоскости </a:t>
            </a:r>
            <a:r>
              <a:rPr lang="el-GR" sz="2000" i="1" dirty="0" smtClean="0">
                <a:latin typeface="Bookman Old Style" pitchFamily="18" charset="0"/>
              </a:rPr>
              <a:t>β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>
                <a:latin typeface="Bookman Old Style" pitchFamily="18" charset="0"/>
              </a:rPr>
              <a:t>основания пирамиды и пересекающую боковые ребра в точках </a:t>
            </a:r>
            <a:r>
              <a:rPr lang="ru-RU" sz="2000" i="1" dirty="0">
                <a:latin typeface="Bookman Old Style" pitchFamily="18" charset="0"/>
              </a:rPr>
              <a:t>В</a:t>
            </a:r>
            <a:r>
              <a:rPr lang="ru-RU" sz="2000" i="1" baseline="-25000" dirty="0">
                <a:latin typeface="Bookman Old Style" pitchFamily="18" charset="0"/>
              </a:rPr>
              <a:t>1</a:t>
            </a:r>
            <a:r>
              <a:rPr lang="ru-RU" sz="2000" i="1" dirty="0">
                <a:latin typeface="Bookman Old Style" pitchFamily="18" charset="0"/>
              </a:rPr>
              <a:t>, В</a:t>
            </a:r>
            <a:r>
              <a:rPr lang="ru-RU" sz="2000" i="1" baseline="-25000" dirty="0">
                <a:latin typeface="Bookman Old Style" pitchFamily="18" charset="0"/>
              </a:rPr>
              <a:t>2</a:t>
            </a:r>
            <a:r>
              <a:rPr lang="ru-RU" sz="2000" i="1" dirty="0">
                <a:latin typeface="Bookman Old Style" pitchFamily="18" charset="0"/>
              </a:rPr>
              <a:t>,…,В</a:t>
            </a:r>
            <a:r>
              <a:rPr lang="en-US" sz="2000" i="1" baseline="-25000" dirty="0">
                <a:latin typeface="Bookman Old Style" pitchFamily="18" charset="0"/>
              </a:rPr>
              <a:t>n</a:t>
            </a:r>
            <a:r>
              <a:rPr lang="ru-RU" sz="2000" dirty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 0.0148 L 0.60764 0.0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3.33333E-6 C 0.07917 -0.01111 0.15833 -0.02222 0.21667 -0.01111 C 0.275 3.33333E-6 0.31389 0.02778 0.35 0.06667 C 0.38611 0.10556 0.41528 0.16111 0.43333 0.22222 C 0.45139 0.28333 0.45486 0.35833 0.45833 0.43333 " pathEditMode="relative" ptsTypes="a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99" grpId="0"/>
      <p:bldP spid="70" grpId="0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915" name="Freeform 51"/>
          <p:cNvSpPr>
            <a:spLocks/>
          </p:cNvSpPr>
          <p:nvPr/>
        </p:nvSpPr>
        <p:spPr bwMode="auto">
          <a:xfrm>
            <a:off x="1447800" y="2489200"/>
            <a:ext cx="3276600" cy="3073400"/>
          </a:xfrm>
          <a:custGeom>
            <a:avLst/>
            <a:gdLst/>
            <a:ahLst/>
            <a:cxnLst>
              <a:cxn ang="0">
                <a:pos x="0" y="1552"/>
              </a:cxn>
              <a:cxn ang="0">
                <a:pos x="960" y="1936"/>
              </a:cxn>
              <a:cxn ang="0">
                <a:pos x="2064" y="1504"/>
              </a:cxn>
              <a:cxn ang="0">
                <a:pos x="1632" y="208"/>
              </a:cxn>
              <a:cxn ang="0">
                <a:pos x="1360" y="0"/>
              </a:cxn>
              <a:cxn ang="0">
                <a:pos x="1104" y="16"/>
              </a:cxn>
              <a:cxn ang="0">
                <a:pos x="864" y="208"/>
              </a:cxn>
              <a:cxn ang="0">
                <a:pos x="0" y="1552"/>
              </a:cxn>
            </a:cxnLst>
            <a:rect l="0" t="0" r="r" b="b"/>
            <a:pathLst>
              <a:path w="2064" h="1936">
                <a:moveTo>
                  <a:pt x="0" y="1552"/>
                </a:moveTo>
                <a:lnTo>
                  <a:pt x="960" y="1936"/>
                </a:lnTo>
                <a:lnTo>
                  <a:pt x="2064" y="1504"/>
                </a:lnTo>
                <a:lnTo>
                  <a:pt x="1632" y="208"/>
                </a:lnTo>
                <a:lnTo>
                  <a:pt x="1360" y="0"/>
                </a:lnTo>
                <a:lnTo>
                  <a:pt x="1104" y="16"/>
                </a:lnTo>
                <a:lnTo>
                  <a:pt x="864" y="208"/>
                </a:lnTo>
                <a:lnTo>
                  <a:pt x="0" y="1552"/>
                </a:lnTo>
                <a:close/>
              </a:path>
            </a:pathLst>
          </a:custGeom>
          <a:solidFill>
            <a:srgbClr val="0099FF">
              <a:alpha val="3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2" name="Freeform 8"/>
          <p:cNvSpPr>
            <a:spLocks/>
          </p:cNvSpPr>
          <p:nvPr/>
        </p:nvSpPr>
        <p:spPr bwMode="auto">
          <a:xfrm>
            <a:off x="1447800" y="4114800"/>
            <a:ext cx="3308350" cy="1447800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664" y="32"/>
              </a:cxn>
              <a:cxn ang="0">
                <a:pos x="1392" y="0"/>
              </a:cxn>
              <a:cxn ang="0">
                <a:pos x="2084" y="488"/>
              </a:cxn>
              <a:cxn ang="0">
                <a:pos x="960" y="912"/>
              </a:cxn>
              <a:cxn ang="0">
                <a:pos x="0" y="528"/>
              </a:cxn>
            </a:cxnLst>
            <a:rect l="0" t="0" r="r" b="b"/>
            <a:pathLst>
              <a:path w="2084" h="912">
                <a:moveTo>
                  <a:pt x="0" y="524"/>
                </a:moveTo>
                <a:lnTo>
                  <a:pt x="664" y="32"/>
                </a:lnTo>
                <a:lnTo>
                  <a:pt x="1392" y="0"/>
                </a:lnTo>
                <a:lnTo>
                  <a:pt x="2084" y="488"/>
                </a:lnTo>
                <a:lnTo>
                  <a:pt x="960" y="912"/>
                </a:lnTo>
                <a:lnTo>
                  <a:pt x="0" y="528"/>
                </a:lnTo>
              </a:path>
            </a:pathLst>
          </a:custGeom>
          <a:solidFill>
            <a:srgbClr val="33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3" name="Freeform 9"/>
          <p:cNvSpPr>
            <a:spLocks/>
          </p:cNvSpPr>
          <p:nvPr/>
        </p:nvSpPr>
        <p:spPr bwMode="auto">
          <a:xfrm>
            <a:off x="1447800" y="2794000"/>
            <a:ext cx="1384300" cy="2159000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0" y="1360"/>
              </a:cxn>
            </a:cxnLst>
            <a:rect l="0" t="0" r="r" b="b"/>
            <a:pathLst>
              <a:path w="872" h="1360">
                <a:moveTo>
                  <a:pt x="872" y="0"/>
                </a:moveTo>
                <a:lnTo>
                  <a:pt x="0" y="13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4" name="Freeform 10"/>
          <p:cNvSpPr>
            <a:spLocks/>
          </p:cNvSpPr>
          <p:nvPr/>
        </p:nvSpPr>
        <p:spPr bwMode="auto">
          <a:xfrm>
            <a:off x="4051300" y="2819400"/>
            <a:ext cx="704850" cy="207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4" y="1308"/>
              </a:cxn>
            </a:cxnLst>
            <a:rect l="0" t="0" r="r" b="b"/>
            <a:pathLst>
              <a:path w="444" h="1308">
                <a:moveTo>
                  <a:pt x="0" y="0"/>
                </a:moveTo>
                <a:lnTo>
                  <a:pt x="444" y="1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5" name="Freeform 11"/>
          <p:cNvSpPr>
            <a:spLocks/>
          </p:cNvSpPr>
          <p:nvPr/>
        </p:nvSpPr>
        <p:spPr bwMode="auto">
          <a:xfrm>
            <a:off x="3644900" y="2489200"/>
            <a:ext cx="14288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24"/>
              </a:cxn>
            </a:cxnLst>
            <a:rect l="0" t="0" r="r" b="b"/>
            <a:pathLst>
              <a:path w="9" h="1024">
                <a:moveTo>
                  <a:pt x="0" y="0"/>
                </a:moveTo>
                <a:lnTo>
                  <a:pt x="9" y="102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6" name="Freeform 12"/>
          <p:cNvSpPr>
            <a:spLocks/>
          </p:cNvSpPr>
          <p:nvPr/>
        </p:nvSpPr>
        <p:spPr bwMode="auto">
          <a:xfrm>
            <a:off x="2451100" y="2590800"/>
            <a:ext cx="711200" cy="1574800"/>
          </a:xfrm>
          <a:custGeom>
            <a:avLst/>
            <a:gdLst/>
            <a:ahLst/>
            <a:cxnLst>
              <a:cxn ang="0">
                <a:pos x="448" y="0"/>
              </a:cxn>
              <a:cxn ang="0">
                <a:pos x="0" y="992"/>
              </a:cxn>
            </a:cxnLst>
            <a:rect l="0" t="0" r="r" b="b"/>
            <a:pathLst>
              <a:path w="448" h="992">
                <a:moveTo>
                  <a:pt x="448" y="0"/>
                </a:moveTo>
                <a:lnTo>
                  <a:pt x="0" y="99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7" name="Freeform 13"/>
          <p:cNvSpPr>
            <a:spLocks/>
          </p:cNvSpPr>
          <p:nvPr/>
        </p:nvSpPr>
        <p:spPr bwMode="auto">
          <a:xfrm>
            <a:off x="1447800" y="4114800"/>
            <a:ext cx="33147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648" y="32"/>
              </a:cxn>
              <a:cxn ang="0">
                <a:pos x="1392" y="0"/>
              </a:cxn>
              <a:cxn ang="0">
                <a:pos x="2088" y="496"/>
              </a:cxn>
            </a:cxnLst>
            <a:rect l="0" t="0" r="r" b="b"/>
            <a:pathLst>
              <a:path w="2088" h="528">
                <a:moveTo>
                  <a:pt x="0" y="528"/>
                </a:moveTo>
                <a:lnTo>
                  <a:pt x="648" y="32"/>
                </a:lnTo>
                <a:lnTo>
                  <a:pt x="1392" y="0"/>
                </a:lnTo>
                <a:lnTo>
                  <a:pt x="2088" y="4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8" name="Freeform 14"/>
          <p:cNvSpPr>
            <a:spLocks/>
          </p:cNvSpPr>
          <p:nvPr/>
        </p:nvSpPr>
        <p:spPr bwMode="auto">
          <a:xfrm>
            <a:off x="2971800" y="2971800"/>
            <a:ext cx="4191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632"/>
              </a:cxn>
            </a:cxnLst>
            <a:rect l="0" t="0" r="r" b="b"/>
            <a:pathLst>
              <a:path w="264" h="1632">
                <a:moveTo>
                  <a:pt x="264" y="0"/>
                </a:moveTo>
                <a:lnTo>
                  <a:pt x="0" y="163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9" name="Freeform 15"/>
          <p:cNvSpPr>
            <a:spLocks/>
          </p:cNvSpPr>
          <p:nvPr/>
        </p:nvSpPr>
        <p:spPr bwMode="auto">
          <a:xfrm>
            <a:off x="1447800" y="4895850"/>
            <a:ext cx="3302000" cy="6667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960" y="420"/>
              </a:cxn>
              <a:cxn ang="0">
                <a:pos x="2080" y="0"/>
              </a:cxn>
            </a:cxnLst>
            <a:rect l="0" t="0" r="r" b="b"/>
            <a:pathLst>
              <a:path w="2080" h="420">
                <a:moveTo>
                  <a:pt x="0" y="36"/>
                </a:moveTo>
                <a:lnTo>
                  <a:pt x="960" y="420"/>
                </a:lnTo>
                <a:lnTo>
                  <a:pt x="20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990600" y="47244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ru-RU" sz="2400" b="1" i="1" baseline="-25000" dirty="0">
                <a:latin typeface="Bookman Old Style" pitchFamily="18" charset="0"/>
              </a:rPr>
              <a:t>1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2547938" y="5410200"/>
            <a:ext cx="542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ru-RU" sz="2400" b="1" i="1" baseline="-25000" dirty="0">
                <a:latin typeface="Bookman Old Style" pitchFamily="18" charset="0"/>
              </a:rPr>
              <a:t>2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2057400" y="37338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en-US" sz="2400" b="1" i="1" baseline="-25000" dirty="0">
                <a:latin typeface="Bookman Old Style" pitchFamily="18" charset="0"/>
              </a:rPr>
              <a:t>n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4572000" y="48006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en-US" sz="2400" b="1" i="1" baseline="-25000" dirty="0">
                <a:latin typeface="Bookman Old Style" pitchFamily="18" charset="0"/>
              </a:rPr>
              <a:t>3</a:t>
            </a:r>
            <a:endParaRPr lang="ru-RU" sz="2400" b="1" i="1" dirty="0">
              <a:latin typeface="Bookman Old Style" pitchFamily="18" charset="0"/>
            </a:endParaRPr>
          </a:p>
        </p:txBody>
      </p:sp>
      <p:graphicFrame>
        <p:nvGraphicFramePr>
          <p:cNvPr id="548886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8611" name="Формула" r:id="rId3" imgW="114151" imgH="215619" progId="Equation.3">
              <p:embed/>
            </p:oleObj>
          </a:graphicData>
        </a:graphic>
      </p:graphicFrame>
      <p:sp>
        <p:nvSpPr>
          <p:cNvPr id="548899" name="Text Box 35"/>
          <p:cNvSpPr txBox="1">
            <a:spLocks noChangeArrowheads="1"/>
          </p:cNvSpPr>
          <p:nvPr/>
        </p:nvSpPr>
        <p:spPr bwMode="auto">
          <a:xfrm>
            <a:off x="2133600" y="0"/>
            <a:ext cx="5125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Усеченная пирамида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819400" y="2514600"/>
            <a:ext cx="1219200" cy="457200"/>
            <a:chOff x="1776" y="1584"/>
            <a:chExt cx="768" cy="288"/>
          </a:xfrm>
        </p:grpSpPr>
        <p:sp>
          <p:nvSpPr>
            <p:cNvPr id="548906" name="Freeform 42"/>
            <p:cNvSpPr>
              <a:spLocks/>
            </p:cNvSpPr>
            <p:nvPr/>
          </p:nvSpPr>
          <p:spPr bwMode="auto">
            <a:xfrm>
              <a:off x="1776" y="1776"/>
              <a:ext cx="76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96"/>
                </a:cxn>
                <a:cxn ang="0">
                  <a:pos x="768" y="0"/>
                </a:cxn>
              </a:cxnLst>
              <a:rect l="0" t="0" r="r" b="b"/>
              <a:pathLst>
                <a:path w="768" h="96">
                  <a:moveTo>
                    <a:pt x="0" y="0"/>
                  </a:moveTo>
                  <a:lnTo>
                    <a:pt x="384" y="96"/>
                  </a:ln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8907" name="Freeform 43"/>
            <p:cNvSpPr>
              <a:spLocks/>
            </p:cNvSpPr>
            <p:nvPr/>
          </p:nvSpPr>
          <p:spPr bwMode="auto">
            <a:xfrm>
              <a:off x="1776" y="1584"/>
              <a:ext cx="768" cy="192"/>
            </a:xfrm>
            <a:custGeom>
              <a:avLst/>
              <a:gdLst/>
              <a:ahLst/>
              <a:cxnLst>
                <a:cxn ang="0">
                  <a:pos x="768" y="192"/>
                </a:cxn>
                <a:cxn ang="0">
                  <a:pos x="528" y="0"/>
                </a:cxn>
                <a:cxn ang="0">
                  <a:pos x="240" y="0"/>
                </a:cxn>
                <a:cxn ang="0">
                  <a:pos x="0" y="192"/>
                </a:cxn>
              </a:cxnLst>
              <a:rect l="0" t="0" r="r" b="b"/>
              <a:pathLst>
                <a:path w="768" h="192">
                  <a:moveTo>
                    <a:pt x="768" y="192"/>
                  </a:moveTo>
                  <a:lnTo>
                    <a:pt x="528" y="0"/>
                  </a:lnTo>
                  <a:lnTo>
                    <a:pt x="240" y="0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362201" y="2438401"/>
            <a:ext cx="2222501" cy="919163"/>
            <a:chOff x="1488" y="1536"/>
            <a:chExt cx="1400" cy="579"/>
          </a:xfrm>
        </p:grpSpPr>
        <p:sp>
          <p:nvSpPr>
            <p:cNvPr id="548917" name="Text Box 53"/>
            <p:cNvSpPr txBox="1">
              <a:spLocks noChangeArrowheads="1"/>
            </p:cNvSpPr>
            <p:nvPr/>
          </p:nvSpPr>
          <p:spPr bwMode="auto">
            <a:xfrm>
              <a:off x="1488" y="1536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1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  <p:sp>
          <p:nvSpPr>
            <p:cNvPr id="548918" name="Text Box 54"/>
            <p:cNvSpPr txBox="1">
              <a:spLocks noChangeArrowheads="1"/>
            </p:cNvSpPr>
            <p:nvPr/>
          </p:nvSpPr>
          <p:spPr bwMode="auto">
            <a:xfrm>
              <a:off x="1872" y="1824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2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  <p:sp>
          <p:nvSpPr>
            <p:cNvPr id="548919" name="Text Box 55"/>
            <p:cNvSpPr txBox="1">
              <a:spLocks noChangeArrowheads="1"/>
            </p:cNvSpPr>
            <p:nvPr/>
          </p:nvSpPr>
          <p:spPr bwMode="auto">
            <a:xfrm>
              <a:off x="2544" y="1632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3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</p:grpSp>
      <p:sp>
        <p:nvSpPr>
          <p:cNvPr id="48" name="Rectangle 7"/>
          <p:cNvSpPr txBox="1">
            <a:spLocks noChangeArrowheads="1"/>
          </p:cNvSpPr>
          <p:nvPr/>
        </p:nvSpPr>
        <p:spPr>
          <a:xfrm>
            <a:off x="4992914" y="3137580"/>
            <a:ext cx="4151086" cy="37204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Усеченная пирамида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– это часть полной пирамиды, заключенная между её основанием и секущей плоскостью, параллельной основанию данной пирамиды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165600" y="724467"/>
            <a:ext cx="4477657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 smtClean="0">
                <a:latin typeface="Bookman Old Style" pitchFamily="18" charset="0"/>
              </a:rPr>
              <a:t>Плоскость параллельная основанию пирамиды, разбивает её на два многогранника. Один из них является пирамидой, а другой называется </a:t>
            </a:r>
            <a:r>
              <a:rPr lang="ru-RU" b="1" kern="0" dirty="0" smtClean="0">
                <a:solidFill>
                  <a:srgbClr val="C00000"/>
                </a:solidFill>
                <a:latin typeface="Bookman Old Style" pitchFamily="18" charset="0"/>
              </a:rPr>
              <a:t>усечённой пирамидой</a:t>
            </a:r>
            <a:r>
              <a:rPr lang="ru-RU" kern="0" dirty="0" smtClean="0">
                <a:latin typeface="Bookman Old Style" pitchFamily="18" charset="0"/>
              </a:rPr>
              <a:t>.</a:t>
            </a:r>
          </a:p>
        </p:txBody>
      </p:sp>
      <p:grpSp>
        <p:nvGrpSpPr>
          <p:cNvPr id="71" name="Group 50"/>
          <p:cNvGrpSpPr>
            <a:grpSpLocks/>
          </p:cNvGrpSpPr>
          <p:nvPr/>
        </p:nvGrpSpPr>
        <p:grpSpPr bwMode="auto">
          <a:xfrm>
            <a:off x="2805114" y="1600201"/>
            <a:ext cx="1233488" cy="1385888"/>
            <a:chOff x="1767" y="1008"/>
            <a:chExt cx="777" cy="873"/>
          </a:xfrm>
        </p:grpSpPr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1776" y="1008"/>
              <a:ext cx="768" cy="864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384" y="864"/>
                </a:cxn>
                <a:cxn ang="0">
                  <a:pos x="768" y="768"/>
                </a:cxn>
                <a:cxn ang="0">
                  <a:pos x="480" y="0"/>
                </a:cxn>
              </a:cxnLst>
              <a:rect l="0" t="0" r="r" b="b"/>
              <a:pathLst>
                <a:path w="768" h="864">
                  <a:moveTo>
                    <a:pt x="0" y="768"/>
                  </a:moveTo>
                  <a:lnTo>
                    <a:pt x="384" y="864"/>
                  </a:lnTo>
                  <a:lnTo>
                    <a:pt x="768" y="768"/>
                  </a:lnTo>
                  <a:lnTo>
                    <a:pt x="480" y="0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1767" y="1017"/>
              <a:ext cx="480" cy="864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480" y="0"/>
                </a:cxn>
                <a:cxn ang="0">
                  <a:pos x="344" y="864"/>
                </a:cxn>
              </a:cxnLst>
              <a:rect l="0" t="0" r="r" b="b"/>
              <a:pathLst>
                <a:path w="480" h="864">
                  <a:moveTo>
                    <a:pt x="0" y="768"/>
                  </a:moveTo>
                  <a:lnTo>
                    <a:pt x="480" y="0"/>
                  </a:lnTo>
                  <a:lnTo>
                    <a:pt x="344" y="864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2016" y="1008"/>
              <a:ext cx="528" cy="768"/>
            </a:xfrm>
            <a:custGeom>
              <a:avLst/>
              <a:gdLst/>
              <a:ahLst/>
              <a:cxnLst>
                <a:cxn ang="0">
                  <a:pos x="528" y="768"/>
                </a:cxn>
                <a:cxn ang="0">
                  <a:pos x="288" y="576"/>
                </a:cxn>
                <a:cxn ang="0">
                  <a:pos x="240" y="0"/>
                </a:cxn>
                <a:cxn ang="0">
                  <a:pos x="0" y="576"/>
                </a:cxn>
                <a:cxn ang="0">
                  <a:pos x="288" y="576"/>
                </a:cxn>
              </a:cxnLst>
              <a:rect l="0" t="0" r="r" b="b"/>
              <a:pathLst>
                <a:path w="528" h="768">
                  <a:moveTo>
                    <a:pt x="528" y="768"/>
                  </a:moveTo>
                  <a:lnTo>
                    <a:pt x="288" y="576"/>
                  </a:lnTo>
                  <a:lnTo>
                    <a:pt x="240" y="0"/>
                  </a:lnTo>
                  <a:lnTo>
                    <a:pt x="0" y="576"/>
                  </a:lnTo>
                  <a:lnTo>
                    <a:pt x="288" y="576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Line 49"/>
            <p:cNvSpPr>
              <a:spLocks noChangeShapeType="1"/>
            </p:cNvSpPr>
            <p:nvPr/>
          </p:nvSpPr>
          <p:spPr bwMode="auto">
            <a:xfrm flipH="1">
              <a:off x="1776" y="158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3360060" y="1211944"/>
            <a:ext cx="399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Bookman Old Style" pitchFamily="18" charset="0"/>
              </a:rPr>
              <a:t>S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99" grpId="0"/>
      <p:bldP spid="49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915" name="Freeform 51"/>
          <p:cNvSpPr>
            <a:spLocks/>
          </p:cNvSpPr>
          <p:nvPr/>
        </p:nvSpPr>
        <p:spPr bwMode="auto">
          <a:xfrm>
            <a:off x="1447800" y="2489200"/>
            <a:ext cx="3276600" cy="3073400"/>
          </a:xfrm>
          <a:custGeom>
            <a:avLst/>
            <a:gdLst/>
            <a:ahLst/>
            <a:cxnLst>
              <a:cxn ang="0">
                <a:pos x="0" y="1552"/>
              </a:cxn>
              <a:cxn ang="0">
                <a:pos x="960" y="1936"/>
              </a:cxn>
              <a:cxn ang="0">
                <a:pos x="2064" y="1504"/>
              </a:cxn>
              <a:cxn ang="0">
                <a:pos x="1632" y="208"/>
              </a:cxn>
              <a:cxn ang="0">
                <a:pos x="1360" y="0"/>
              </a:cxn>
              <a:cxn ang="0">
                <a:pos x="1104" y="16"/>
              </a:cxn>
              <a:cxn ang="0">
                <a:pos x="864" y="208"/>
              </a:cxn>
              <a:cxn ang="0">
                <a:pos x="0" y="1552"/>
              </a:cxn>
            </a:cxnLst>
            <a:rect l="0" t="0" r="r" b="b"/>
            <a:pathLst>
              <a:path w="2064" h="1936">
                <a:moveTo>
                  <a:pt x="0" y="1552"/>
                </a:moveTo>
                <a:lnTo>
                  <a:pt x="960" y="1936"/>
                </a:lnTo>
                <a:lnTo>
                  <a:pt x="2064" y="1504"/>
                </a:lnTo>
                <a:lnTo>
                  <a:pt x="1632" y="208"/>
                </a:lnTo>
                <a:lnTo>
                  <a:pt x="1360" y="0"/>
                </a:lnTo>
                <a:lnTo>
                  <a:pt x="1104" y="16"/>
                </a:lnTo>
                <a:lnTo>
                  <a:pt x="864" y="208"/>
                </a:lnTo>
                <a:lnTo>
                  <a:pt x="0" y="1552"/>
                </a:lnTo>
                <a:close/>
              </a:path>
            </a:pathLst>
          </a:custGeom>
          <a:solidFill>
            <a:srgbClr val="0099FF">
              <a:alpha val="3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2" name="Freeform 8"/>
          <p:cNvSpPr>
            <a:spLocks/>
          </p:cNvSpPr>
          <p:nvPr/>
        </p:nvSpPr>
        <p:spPr bwMode="auto">
          <a:xfrm>
            <a:off x="1447800" y="4114800"/>
            <a:ext cx="3308350" cy="1447800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664" y="32"/>
              </a:cxn>
              <a:cxn ang="0">
                <a:pos x="1392" y="0"/>
              </a:cxn>
              <a:cxn ang="0">
                <a:pos x="2084" y="488"/>
              </a:cxn>
              <a:cxn ang="0">
                <a:pos x="960" y="912"/>
              </a:cxn>
              <a:cxn ang="0">
                <a:pos x="0" y="528"/>
              </a:cxn>
            </a:cxnLst>
            <a:rect l="0" t="0" r="r" b="b"/>
            <a:pathLst>
              <a:path w="2084" h="912">
                <a:moveTo>
                  <a:pt x="0" y="524"/>
                </a:moveTo>
                <a:lnTo>
                  <a:pt x="664" y="32"/>
                </a:lnTo>
                <a:lnTo>
                  <a:pt x="1392" y="0"/>
                </a:lnTo>
                <a:lnTo>
                  <a:pt x="2084" y="488"/>
                </a:lnTo>
                <a:lnTo>
                  <a:pt x="960" y="912"/>
                </a:lnTo>
                <a:lnTo>
                  <a:pt x="0" y="528"/>
                </a:lnTo>
              </a:path>
            </a:pathLst>
          </a:custGeom>
          <a:solidFill>
            <a:srgbClr val="33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3" name="Freeform 9"/>
          <p:cNvSpPr>
            <a:spLocks/>
          </p:cNvSpPr>
          <p:nvPr/>
        </p:nvSpPr>
        <p:spPr bwMode="auto">
          <a:xfrm>
            <a:off x="1447800" y="2794000"/>
            <a:ext cx="1384300" cy="2159000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0" y="1360"/>
              </a:cxn>
            </a:cxnLst>
            <a:rect l="0" t="0" r="r" b="b"/>
            <a:pathLst>
              <a:path w="872" h="1360">
                <a:moveTo>
                  <a:pt x="872" y="0"/>
                </a:moveTo>
                <a:lnTo>
                  <a:pt x="0" y="13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4" name="Freeform 10"/>
          <p:cNvSpPr>
            <a:spLocks/>
          </p:cNvSpPr>
          <p:nvPr/>
        </p:nvSpPr>
        <p:spPr bwMode="auto">
          <a:xfrm>
            <a:off x="4051300" y="2819400"/>
            <a:ext cx="704850" cy="207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4" y="1308"/>
              </a:cxn>
            </a:cxnLst>
            <a:rect l="0" t="0" r="r" b="b"/>
            <a:pathLst>
              <a:path w="444" h="1308">
                <a:moveTo>
                  <a:pt x="0" y="0"/>
                </a:moveTo>
                <a:lnTo>
                  <a:pt x="444" y="1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5" name="Freeform 11"/>
          <p:cNvSpPr>
            <a:spLocks/>
          </p:cNvSpPr>
          <p:nvPr/>
        </p:nvSpPr>
        <p:spPr bwMode="auto">
          <a:xfrm>
            <a:off x="3644900" y="2489200"/>
            <a:ext cx="14288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24"/>
              </a:cxn>
            </a:cxnLst>
            <a:rect l="0" t="0" r="r" b="b"/>
            <a:pathLst>
              <a:path w="9" h="1024">
                <a:moveTo>
                  <a:pt x="0" y="0"/>
                </a:moveTo>
                <a:lnTo>
                  <a:pt x="9" y="102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6" name="Freeform 12"/>
          <p:cNvSpPr>
            <a:spLocks/>
          </p:cNvSpPr>
          <p:nvPr/>
        </p:nvSpPr>
        <p:spPr bwMode="auto">
          <a:xfrm>
            <a:off x="2451100" y="2590800"/>
            <a:ext cx="711200" cy="1574800"/>
          </a:xfrm>
          <a:custGeom>
            <a:avLst/>
            <a:gdLst/>
            <a:ahLst/>
            <a:cxnLst>
              <a:cxn ang="0">
                <a:pos x="448" y="0"/>
              </a:cxn>
              <a:cxn ang="0">
                <a:pos x="0" y="992"/>
              </a:cxn>
            </a:cxnLst>
            <a:rect l="0" t="0" r="r" b="b"/>
            <a:pathLst>
              <a:path w="448" h="992">
                <a:moveTo>
                  <a:pt x="448" y="0"/>
                </a:moveTo>
                <a:lnTo>
                  <a:pt x="0" y="99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7" name="Freeform 13"/>
          <p:cNvSpPr>
            <a:spLocks/>
          </p:cNvSpPr>
          <p:nvPr/>
        </p:nvSpPr>
        <p:spPr bwMode="auto">
          <a:xfrm>
            <a:off x="1447800" y="4114800"/>
            <a:ext cx="33147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648" y="32"/>
              </a:cxn>
              <a:cxn ang="0">
                <a:pos x="1392" y="0"/>
              </a:cxn>
              <a:cxn ang="0">
                <a:pos x="2088" y="496"/>
              </a:cxn>
            </a:cxnLst>
            <a:rect l="0" t="0" r="r" b="b"/>
            <a:pathLst>
              <a:path w="2088" h="528">
                <a:moveTo>
                  <a:pt x="0" y="528"/>
                </a:moveTo>
                <a:lnTo>
                  <a:pt x="648" y="32"/>
                </a:lnTo>
                <a:lnTo>
                  <a:pt x="1392" y="0"/>
                </a:lnTo>
                <a:lnTo>
                  <a:pt x="2088" y="4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8" name="Freeform 14"/>
          <p:cNvSpPr>
            <a:spLocks/>
          </p:cNvSpPr>
          <p:nvPr/>
        </p:nvSpPr>
        <p:spPr bwMode="auto">
          <a:xfrm>
            <a:off x="2971800" y="2971800"/>
            <a:ext cx="4191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632"/>
              </a:cxn>
            </a:cxnLst>
            <a:rect l="0" t="0" r="r" b="b"/>
            <a:pathLst>
              <a:path w="264" h="1632">
                <a:moveTo>
                  <a:pt x="264" y="0"/>
                </a:moveTo>
                <a:lnTo>
                  <a:pt x="0" y="163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9" name="Freeform 15"/>
          <p:cNvSpPr>
            <a:spLocks/>
          </p:cNvSpPr>
          <p:nvPr/>
        </p:nvSpPr>
        <p:spPr bwMode="auto">
          <a:xfrm>
            <a:off x="1447800" y="4895850"/>
            <a:ext cx="3302000" cy="6667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960" y="420"/>
              </a:cxn>
              <a:cxn ang="0">
                <a:pos x="2080" y="0"/>
              </a:cxn>
            </a:cxnLst>
            <a:rect l="0" t="0" r="r" b="b"/>
            <a:pathLst>
              <a:path w="2080" h="420">
                <a:moveTo>
                  <a:pt x="0" y="36"/>
                </a:moveTo>
                <a:lnTo>
                  <a:pt x="960" y="420"/>
                </a:lnTo>
                <a:lnTo>
                  <a:pt x="20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990600" y="47244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ru-RU" sz="2400" b="1" i="1" baseline="-25000" dirty="0">
                <a:latin typeface="Bookman Old Style" pitchFamily="18" charset="0"/>
              </a:rPr>
              <a:t>1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2547938" y="5410200"/>
            <a:ext cx="542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ru-RU" sz="2400" b="1" i="1" baseline="-25000" dirty="0">
                <a:latin typeface="Bookman Old Style" pitchFamily="18" charset="0"/>
              </a:rPr>
              <a:t>2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2057400" y="37338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en-US" sz="2400" b="1" i="1" baseline="-25000" dirty="0">
                <a:latin typeface="Bookman Old Style" pitchFamily="18" charset="0"/>
              </a:rPr>
              <a:t>n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4572000" y="48006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en-US" sz="2400" b="1" i="1" baseline="-25000" dirty="0">
                <a:latin typeface="Bookman Old Style" pitchFamily="18" charset="0"/>
              </a:rPr>
              <a:t>3</a:t>
            </a:r>
            <a:endParaRPr lang="ru-RU" sz="2400" b="1" i="1" dirty="0">
              <a:latin typeface="Bookman Old Style" pitchFamily="18" charset="0"/>
            </a:endParaRPr>
          </a:p>
        </p:txBody>
      </p:sp>
      <p:graphicFrame>
        <p:nvGraphicFramePr>
          <p:cNvPr id="548886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0658" name="Формула" r:id="rId3" imgW="114151" imgH="215619" progId="Equation.3">
              <p:embed/>
            </p:oleObj>
          </a:graphicData>
        </a:graphic>
      </p:graphicFrame>
      <p:sp>
        <p:nvSpPr>
          <p:cNvPr id="548899" name="Text Box 35"/>
          <p:cNvSpPr txBox="1">
            <a:spLocks noChangeArrowheads="1"/>
          </p:cNvSpPr>
          <p:nvPr/>
        </p:nvSpPr>
        <p:spPr bwMode="auto">
          <a:xfrm>
            <a:off x="2133600" y="0"/>
            <a:ext cx="5125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Усеченная пирамида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819400" y="2514600"/>
            <a:ext cx="1219200" cy="457200"/>
            <a:chOff x="1776" y="1584"/>
            <a:chExt cx="768" cy="288"/>
          </a:xfrm>
        </p:grpSpPr>
        <p:sp>
          <p:nvSpPr>
            <p:cNvPr id="548906" name="Freeform 42"/>
            <p:cNvSpPr>
              <a:spLocks/>
            </p:cNvSpPr>
            <p:nvPr/>
          </p:nvSpPr>
          <p:spPr bwMode="auto">
            <a:xfrm>
              <a:off x="1776" y="1776"/>
              <a:ext cx="76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96"/>
                </a:cxn>
                <a:cxn ang="0">
                  <a:pos x="768" y="0"/>
                </a:cxn>
              </a:cxnLst>
              <a:rect l="0" t="0" r="r" b="b"/>
              <a:pathLst>
                <a:path w="768" h="96">
                  <a:moveTo>
                    <a:pt x="0" y="0"/>
                  </a:moveTo>
                  <a:lnTo>
                    <a:pt x="384" y="96"/>
                  </a:ln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8907" name="Freeform 43"/>
            <p:cNvSpPr>
              <a:spLocks/>
            </p:cNvSpPr>
            <p:nvPr/>
          </p:nvSpPr>
          <p:spPr bwMode="auto">
            <a:xfrm>
              <a:off x="1776" y="1584"/>
              <a:ext cx="768" cy="192"/>
            </a:xfrm>
            <a:custGeom>
              <a:avLst/>
              <a:gdLst/>
              <a:ahLst/>
              <a:cxnLst>
                <a:cxn ang="0">
                  <a:pos x="768" y="192"/>
                </a:cxn>
                <a:cxn ang="0">
                  <a:pos x="528" y="0"/>
                </a:cxn>
                <a:cxn ang="0">
                  <a:pos x="240" y="0"/>
                </a:cxn>
                <a:cxn ang="0">
                  <a:pos x="0" y="192"/>
                </a:cxn>
              </a:cxnLst>
              <a:rect l="0" t="0" r="r" b="b"/>
              <a:pathLst>
                <a:path w="768" h="192">
                  <a:moveTo>
                    <a:pt x="768" y="192"/>
                  </a:moveTo>
                  <a:lnTo>
                    <a:pt x="528" y="0"/>
                  </a:lnTo>
                  <a:lnTo>
                    <a:pt x="240" y="0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362201" y="2438401"/>
            <a:ext cx="2222501" cy="919163"/>
            <a:chOff x="1488" y="1536"/>
            <a:chExt cx="1400" cy="579"/>
          </a:xfrm>
        </p:grpSpPr>
        <p:sp>
          <p:nvSpPr>
            <p:cNvPr id="548917" name="Text Box 53"/>
            <p:cNvSpPr txBox="1">
              <a:spLocks noChangeArrowheads="1"/>
            </p:cNvSpPr>
            <p:nvPr/>
          </p:nvSpPr>
          <p:spPr bwMode="auto">
            <a:xfrm>
              <a:off x="1488" y="1536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1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  <p:sp>
          <p:nvSpPr>
            <p:cNvPr id="548918" name="Text Box 54"/>
            <p:cNvSpPr txBox="1">
              <a:spLocks noChangeArrowheads="1"/>
            </p:cNvSpPr>
            <p:nvPr/>
          </p:nvSpPr>
          <p:spPr bwMode="auto">
            <a:xfrm>
              <a:off x="1872" y="1824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2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  <p:sp>
          <p:nvSpPr>
            <p:cNvPr id="548919" name="Text Box 55"/>
            <p:cNvSpPr txBox="1">
              <a:spLocks noChangeArrowheads="1"/>
            </p:cNvSpPr>
            <p:nvPr/>
          </p:nvSpPr>
          <p:spPr bwMode="auto">
            <a:xfrm>
              <a:off x="2544" y="1632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3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0" y="724467"/>
            <a:ext cx="8643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Усечённая пирамида </a:t>
            </a:r>
            <a:r>
              <a:rPr lang="ru-RU" dirty="0" smtClean="0">
                <a:latin typeface="Bookman Old Style" pitchFamily="18" charset="0"/>
              </a:rPr>
              <a:t>– многогранник, гранями которого являются два </a:t>
            </a:r>
            <a:r>
              <a:rPr lang="en-US" dirty="0" smtClean="0">
                <a:latin typeface="Bookman Old Style" pitchFamily="18" charset="0"/>
              </a:rPr>
              <a:t>n – </a:t>
            </a:r>
            <a:r>
              <a:rPr lang="ru-RU" dirty="0" smtClean="0">
                <a:latin typeface="Bookman Old Style" pitchFamily="18" charset="0"/>
              </a:rPr>
              <a:t>угольника А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А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 … А</a:t>
            </a:r>
            <a:r>
              <a:rPr lang="en-US" baseline="-25000" dirty="0" smtClean="0">
                <a:latin typeface="Bookman Old Style" pitchFamily="18" charset="0"/>
              </a:rPr>
              <a:t>n</a:t>
            </a:r>
            <a:r>
              <a:rPr lang="ru-RU" dirty="0" smtClean="0">
                <a:latin typeface="Bookman Old Style" pitchFamily="18" charset="0"/>
              </a:rPr>
              <a:t> и В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… В</a:t>
            </a:r>
            <a:r>
              <a:rPr lang="en-US" dirty="0" smtClean="0">
                <a:latin typeface="Bookman Old Style" pitchFamily="18" charset="0"/>
              </a:rPr>
              <a:t>n</a:t>
            </a:r>
            <a:r>
              <a:rPr lang="ru-RU" dirty="0" smtClean="0">
                <a:latin typeface="Bookman Old Style" pitchFamily="18" charset="0"/>
              </a:rPr>
              <a:t> , расположенные в параллельных плоскостях, и </a:t>
            </a:r>
            <a:r>
              <a:rPr lang="en-US" dirty="0" smtClean="0">
                <a:latin typeface="Bookman Old Style" pitchFamily="18" charset="0"/>
              </a:rPr>
              <a:t>n – </a:t>
            </a:r>
            <a:r>
              <a:rPr lang="ru-RU" dirty="0" smtClean="0">
                <a:latin typeface="Bookman Old Style" pitchFamily="18" charset="0"/>
              </a:rPr>
              <a:t>четырёхугольников А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А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,  А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3</a:t>
            </a:r>
            <a:r>
              <a:rPr lang="ru-RU" dirty="0" smtClean="0">
                <a:latin typeface="Bookman Old Style" pitchFamily="18" charset="0"/>
              </a:rPr>
              <a:t>А</a:t>
            </a:r>
            <a:r>
              <a:rPr lang="ru-RU" baseline="-25000" dirty="0" smtClean="0">
                <a:latin typeface="Bookman Old Style" pitchFamily="18" charset="0"/>
              </a:rPr>
              <a:t>3</a:t>
            </a:r>
            <a:r>
              <a:rPr lang="ru-RU" dirty="0" smtClean="0">
                <a:latin typeface="Bookman Old Style" pitchFamily="18" charset="0"/>
              </a:rPr>
              <a:t>, … ,А</a:t>
            </a:r>
            <a:r>
              <a:rPr lang="en-US" baseline="-25000" dirty="0" smtClean="0">
                <a:latin typeface="Bookman Old Style" pitchFamily="18" charset="0"/>
              </a:rPr>
              <a:t>n 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en-US" baseline="-25000" dirty="0" smtClean="0">
                <a:latin typeface="Bookman Old Style" pitchFamily="18" charset="0"/>
              </a:rPr>
              <a:t>n 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А</a:t>
            </a:r>
            <a:r>
              <a:rPr lang="ru-RU" baseline="-25000" dirty="0" smtClean="0">
                <a:latin typeface="Bookman Old Style" pitchFamily="18" charset="0"/>
              </a:rPr>
              <a:t>1.</a:t>
            </a:r>
            <a:endParaRPr lang="ru-RU" kern="0" dirty="0" smtClean="0">
              <a:latin typeface="Bookman Old Style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02514" y="2600628"/>
            <a:ext cx="2982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Многоугольники А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А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А</a:t>
            </a:r>
            <a:r>
              <a:rPr lang="ru-RU" baseline="-25000" dirty="0" smtClean="0">
                <a:latin typeface="Bookman Old Style" pitchFamily="18" charset="0"/>
              </a:rPr>
              <a:t>3</a:t>
            </a:r>
            <a:r>
              <a:rPr lang="ru-RU" dirty="0" smtClean="0">
                <a:latin typeface="Bookman Old Style" pitchFamily="18" charset="0"/>
              </a:rPr>
              <a:t> … А</a:t>
            </a:r>
            <a:r>
              <a:rPr lang="en-US" baseline="-25000" dirty="0" smtClean="0">
                <a:latin typeface="Bookman Old Style" pitchFamily="18" charset="0"/>
              </a:rPr>
              <a:t>n</a:t>
            </a:r>
            <a:r>
              <a:rPr lang="ru-RU" dirty="0" smtClean="0">
                <a:latin typeface="Bookman Old Style" pitchFamily="18" charset="0"/>
              </a:rPr>
              <a:t> и В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3</a:t>
            </a:r>
            <a:r>
              <a:rPr lang="ru-RU" dirty="0" smtClean="0">
                <a:latin typeface="Bookman Old Style" pitchFamily="18" charset="0"/>
              </a:rPr>
              <a:t> … В</a:t>
            </a:r>
            <a:r>
              <a:rPr lang="en-US" baseline="-25000" dirty="0" smtClean="0">
                <a:latin typeface="Bookman Old Style" pitchFamily="18" charset="0"/>
              </a:rPr>
              <a:t>n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hlink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-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нижнее и верхнее основания  </a:t>
            </a:r>
            <a:r>
              <a:rPr lang="ru-RU" dirty="0" smtClean="0">
                <a:latin typeface="Bookman Old Style" pitchFamily="18" charset="0"/>
              </a:rPr>
              <a:t>усечённой пирамиды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0" name="Line 29"/>
          <p:cNvSpPr>
            <a:spLocks noChangeShapeType="1"/>
          </p:cNvSpPr>
          <p:nvPr/>
        </p:nvSpPr>
        <p:spPr bwMode="auto">
          <a:xfrm flipV="1">
            <a:off x="1625600" y="2815771"/>
            <a:ext cx="1567541" cy="609600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" name="Line 28"/>
          <p:cNvSpPr>
            <a:spLocks noChangeShapeType="1"/>
          </p:cNvSpPr>
          <p:nvPr/>
        </p:nvSpPr>
        <p:spPr bwMode="auto">
          <a:xfrm>
            <a:off x="1712686" y="3831772"/>
            <a:ext cx="725713" cy="1001486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234497" y="3380468"/>
            <a:ext cx="219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Основания</a:t>
            </a:r>
            <a:endParaRPr lang="ru-RU" sz="2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99" grpId="0"/>
      <p:bldP spid="49" grpId="0"/>
      <p:bldP spid="57" grpId="0"/>
      <p:bldP spid="60" grpId="0" animBg="1"/>
      <p:bldP spid="61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Трапеция 76"/>
          <p:cNvSpPr/>
          <p:nvPr/>
        </p:nvSpPr>
        <p:spPr>
          <a:xfrm rot="1325892">
            <a:off x="1845682" y="2839881"/>
            <a:ext cx="1623216" cy="2530634"/>
          </a:xfrm>
          <a:prstGeom prst="trapezoid">
            <a:avLst>
              <a:gd name="adj" fmla="val 30805"/>
            </a:avLst>
          </a:prstGeom>
          <a:solidFill>
            <a:srgbClr val="CC0099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8915" name="Freeform 51"/>
          <p:cNvSpPr>
            <a:spLocks/>
          </p:cNvSpPr>
          <p:nvPr/>
        </p:nvSpPr>
        <p:spPr bwMode="auto">
          <a:xfrm>
            <a:off x="1462316" y="2474686"/>
            <a:ext cx="3276600" cy="3073400"/>
          </a:xfrm>
          <a:custGeom>
            <a:avLst/>
            <a:gdLst/>
            <a:ahLst/>
            <a:cxnLst>
              <a:cxn ang="0">
                <a:pos x="0" y="1552"/>
              </a:cxn>
              <a:cxn ang="0">
                <a:pos x="960" y="1936"/>
              </a:cxn>
              <a:cxn ang="0">
                <a:pos x="2064" y="1504"/>
              </a:cxn>
              <a:cxn ang="0">
                <a:pos x="1632" y="208"/>
              </a:cxn>
              <a:cxn ang="0">
                <a:pos x="1360" y="0"/>
              </a:cxn>
              <a:cxn ang="0">
                <a:pos x="1104" y="16"/>
              </a:cxn>
              <a:cxn ang="0">
                <a:pos x="864" y="208"/>
              </a:cxn>
              <a:cxn ang="0">
                <a:pos x="0" y="1552"/>
              </a:cxn>
            </a:cxnLst>
            <a:rect l="0" t="0" r="r" b="b"/>
            <a:pathLst>
              <a:path w="2064" h="1936">
                <a:moveTo>
                  <a:pt x="0" y="1552"/>
                </a:moveTo>
                <a:lnTo>
                  <a:pt x="960" y="1936"/>
                </a:lnTo>
                <a:lnTo>
                  <a:pt x="2064" y="1504"/>
                </a:lnTo>
                <a:lnTo>
                  <a:pt x="1632" y="208"/>
                </a:lnTo>
                <a:lnTo>
                  <a:pt x="1360" y="0"/>
                </a:lnTo>
                <a:lnTo>
                  <a:pt x="1104" y="16"/>
                </a:lnTo>
                <a:lnTo>
                  <a:pt x="864" y="208"/>
                </a:lnTo>
                <a:lnTo>
                  <a:pt x="0" y="1552"/>
                </a:lnTo>
                <a:close/>
              </a:path>
            </a:pathLst>
          </a:custGeom>
          <a:solidFill>
            <a:srgbClr val="0099FF">
              <a:alpha val="3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2" name="Freeform 8"/>
          <p:cNvSpPr>
            <a:spLocks/>
          </p:cNvSpPr>
          <p:nvPr/>
        </p:nvSpPr>
        <p:spPr bwMode="auto">
          <a:xfrm>
            <a:off x="1447800" y="4114800"/>
            <a:ext cx="3308350" cy="1447800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664" y="32"/>
              </a:cxn>
              <a:cxn ang="0">
                <a:pos x="1392" y="0"/>
              </a:cxn>
              <a:cxn ang="0">
                <a:pos x="2084" y="488"/>
              </a:cxn>
              <a:cxn ang="0">
                <a:pos x="960" y="912"/>
              </a:cxn>
              <a:cxn ang="0">
                <a:pos x="0" y="528"/>
              </a:cxn>
            </a:cxnLst>
            <a:rect l="0" t="0" r="r" b="b"/>
            <a:pathLst>
              <a:path w="2084" h="912">
                <a:moveTo>
                  <a:pt x="0" y="524"/>
                </a:moveTo>
                <a:lnTo>
                  <a:pt x="664" y="32"/>
                </a:lnTo>
                <a:lnTo>
                  <a:pt x="1392" y="0"/>
                </a:lnTo>
                <a:lnTo>
                  <a:pt x="2084" y="488"/>
                </a:lnTo>
                <a:lnTo>
                  <a:pt x="960" y="912"/>
                </a:lnTo>
                <a:lnTo>
                  <a:pt x="0" y="528"/>
                </a:lnTo>
              </a:path>
            </a:pathLst>
          </a:custGeom>
          <a:solidFill>
            <a:srgbClr val="33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3" name="Freeform 9"/>
          <p:cNvSpPr>
            <a:spLocks/>
          </p:cNvSpPr>
          <p:nvPr/>
        </p:nvSpPr>
        <p:spPr bwMode="auto">
          <a:xfrm>
            <a:off x="1447800" y="2794000"/>
            <a:ext cx="1384300" cy="2159000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0" y="1360"/>
              </a:cxn>
            </a:cxnLst>
            <a:rect l="0" t="0" r="r" b="b"/>
            <a:pathLst>
              <a:path w="872" h="1360">
                <a:moveTo>
                  <a:pt x="872" y="0"/>
                </a:moveTo>
                <a:lnTo>
                  <a:pt x="0" y="13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4" name="Freeform 10"/>
          <p:cNvSpPr>
            <a:spLocks/>
          </p:cNvSpPr>
          <p:nvPr/>
        </p:nvSpPr>
        <p:spPr bwMode="auto">
          <a:xfrm>
            <a:off x="4051300" y="2819400"/>
            <a:ext cx="704850" cy="207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4" y="1308"/>
              </a:cxn>
            </a:cxnLst>
            <a:rect l="0" t="0" r="r" b="b"/>
            <a:pathLst>
              <a:path w="444" h="1308">
                <a:moveTo>
                  <a:pt x="0" y="0"/>
                </a:moveTo>
                <a:lnTo>
                  <a:pt x="444" y="1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5" name="Freeform 11"/>
          <p:cNvSpPr>
            <a:spLocks/>
          </p:cNvSpPr>
          <p:nvPr/>
        </p:nvSpPr>
        <p:spPr bwMode="auto">
          <a:xfrm>
            <a:off x="3644900" y="2489200"/>
            <a:ext cx="14288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24"/>
              </a:cxn>
            </a:cxnLst>
            <a:rect l="0" t="0" r="r" b="b"/>
            <a:pathLst>
              <a:path w="9" h="1024">
                <a:moveTo>
                  <a:pt x="0" y="0"/>
                </a:moveTo>
                <a:lnTo>
                  <a:pt x="9" y="102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6" name="Freeform 12"/>
          <p:cNvSpPr>
            <a:spLocks/>
          </p:cNvSpPr>
          <p:nvPr/>
        </p:nvSpPr>
        <p:spPr bwMode="auto">
          <a:xfrm>
            <a:off x="2451100" y="2590800"/>
            <a:ext cx="711200" cy="1574800"/>
          </a:xfrm>
          <a:custGeom>
            <a:avLst/>
            <a:gdLst/>
            <a:ahLst/>
            <a:cxnLst>
              <a:cxn ang="0">
                <a:pos x="448" y="0"/>
              </a:cxn>
              <a:cxn ang="0">
                <a:pos x="0" y="992"/>
              </a:cxn>
            </a:cxnLst>
            <a:rect l="0" t="0" r="r" b="b"/>
            <a:pathLst>
              <a:path w="448" h="992">
                <a:moveTo>
                  <a:pt x="448" y="0"/>
                </a:moveTo>
                <a:lnTo>
                  <a:pt x="0" y="99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7" name="Freeform 13"/>
          <p:cNvSpPr>
            <a:spLocks/>
          </p:cNvSpPr>
          <p:nvPr/>
        </p:nvSpPr>
        <p:spPr bwMode="auto">
          <a:xfrm>
            <a:off x="1447800" y="4114800"/>
            <a:ext cx="33147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648" y="32"/>
              </a:cxn>
              <a:cxn ang="0">
                <a:pos x="1392" y="0"/>
              </a:cxn>
              <a:cxn ang="0">
                <a:pos x="2088" y="496"/>
              </a:cxn>
            </a:cxnLst>
            <a:rect l="0" t="0" r="r" b="b"/>
            <a:pathLst>
              <a:path w="2088" h="528">
                <a:moveTo>
                  <a:pt x="0" y="528"/>
                </a:moveTo>
                <a:lnTo>
                  <a:pt x="648" y="32"/>
                </a:lnTo>
                <a:lnTo>
                  <a:pt x="1392" y="0"/>
                </a:lnTo>
                <a:lnTo>
                  <a:pt x="2088" y="4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8" name="Freeform 14"/>
          <p:cNvSpPr>
            <a:spLocks/>
          </p:cNvSpPr>
          <p:nvPr/>
        </p:nvSpPr>
        <p:spPr bwMode="auto">
          <a:xfrm>
            <a:off x="2971800" y="2971800"/>
            <a:ext cx="4191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632"/>
              </a:cxn>
            </a:cxnLst>
            <a:rect l="0" t="0" r="r" b="b"/>
            <a:pathLst>
              <a:path w="264" h="1632">
                <a:moveTo>
                  <a:pt x="264" y="0"/>
                </a:moveTo>
                <a:lnTo>
                  <a:pt x="0" y="163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79" name="Freeform 15"/>
          <p:cNvSpPr>
            <a:spLocks/>
          </p:cNvSpPr>
          <p:nvPr/>
        </p:nvSpPr>
        <p:spPr bwMode="auto">
          <a:xfrm>
            <a:off x="1447800" y="4895850"/>
            <a:ext cx="3302000" cy="6667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960" y="420"/>
              </a:cxn>
              <a:cxn ang="0">
                <a:pos x="2080" y="0"/>
              </a:cxn>
            </a:cxnLst>
            <a:rect l="0" t="0" r="r" b="b"/>
            <a:pathLst>
              <a:path w="2080" h="420">
                <a:moveTo>
                  <a:pt x="0" y="36"/>
                </a:moveTo>
                <a:lnTo>
                  <a:pt x="960" y="420"/>
                </a:lnTo>
                <a:lnTo>
                  <a:pt x="20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990600" y="47244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ru-RU" sz="2400" b="1" i="1" baseline="-25000" dirty="0">
                <a:latin typeface="Bookman Old Style" pitchFamily="18" charset="0"/>
              </a:rPr>
              <a:t>1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2547938" y="5410200"/>
            <a:ext cx="542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ru-RU" sz="2400" b="1" i="1" baseline="-25000" dirty="0">
                <a:latin typeface="Bookman Old Style" pitchFamily="18" charset="0"/>
              </a:rPr>
              <a:t>2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2057400" y="37338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en-US" sz="2400" b="1" i="1" baseline="-25000" dirty="0">
                <a:latin typeface="Bookman Old Style" pitchFamily="18" charset="0"/>
              </a:rPr>
              <a:t>n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4572000" y="480060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А</a:t>
            </a:r>
            <a:r>
              <a:rPr lang="en-US" sz="2400" b="1" i="1" baseline="-25000" dirty="0">
                <a:latin typeface="Bookman Old Style" pitchFamily="18" charset="0"/>
              </a:rPr>
              <a:t>3</a:t>
            </a:r>
            <a:endParaRPr lang="ru-RU" sz="2400" b="1" i="1" dirty="0">
              <a:latin typeface="Bookman Old Style" pitchFamily="18" charset="0"/>
            </a:endParaRPr>
          </a:p>
        </p:txBody>
      </p:sp>
      <p:graphicFrame>
        <p:nvGraphicFramePr>
          <p:cNvPr id="548886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682" name="Формула" r:id="rId3" imgW="114151" imgH="215619" progId="Equation.3">
              <p:embed/>
            </p:oleObj>
          </a:graphicData>
        </a:graphic>
      </p:graphicFrame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200403" y="2514600"/>
            <a:ext cx="584201" cy="2519363"/>
            <a:chOff x="2016" y="1584"/>
            <a:chExt cx="368" cy="1587"/>
          </a:xfrm>
        </p:grpSpPr>
        <p:sp>
          <p:nvSpPr>
            <p:cNvPr id="548883" name="Text Box 19"/>
            <p:cNvSpPr txBox="1">
              <a:spLocks noChangeArrowheads="1"/>
            </p:cNvSpPr>
            <p:nvPr/>
          </p:nvSpPr>
          <p:spPr bwMode="auto">
            <a:xfrm>
              <a:off x="2016" y="1584"/>
              <a:ext cx="2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Р</a:t>
              </a:r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2112" y="1727"/>
              <a:ext cx="272" cy="1444"/>
              <a:chOff x="2160" y="1727"/>
              <a:chExt cx="272" cy="1444"/>
            </a:xfrm>
          </p:grpSpPr>
          <p:sp>
            <p:nvSpPr>
              <p:cNvPr id="548892" name="Freeform 28"/>
              <p:cNvSpPr>
                <a:spLocks/>
              </p:cNvSpPr>
              <p:nvPr/>
            </p:nvSpPr>
            <p:spPr bwMode="auto">
              <a:xfrm>
                <a:off x="2232" y="1760"/>
                <a:ext cx="48" cy="110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1104"/>
                  </a:cxn>
                </a:cxnLst>
                <a:rect l="0" t="0" r="r" b="b"/>
                <a:pathLst>
                  <a:path w="48" h="1104">
                    <a:moveTo>
                      <a:pt x="48" y="0"/>
                    </a:moveTo>
                    <a:lnTo>
                      <a:pt x="0" y="110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893" name="Oval 29"/>
              <p:cNvSpPr>
                <a:spLocks noChangeArrowheads="1"/>
              </p:cNvSpPr>
              <p:nvPr/>
            </p:nvSpPr>
            <p:spPr bwMode="auto">
              <a:xfrm>
                <a:off x="2256" y="1727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8894" name="Oval 30"/>
              <p:cNvSpPr>
                <a:spLocks noChangeArrowheads="1"/>
              </p:cNvSpPr>
              <p:nvPr/>
            </p:nvSpPr>
            <p:spPr bwMode="auto">
              <a:xfrm>
                <a:off x="2208" y="2879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8895" name="Text Box 31"/>
              <p:cNvSpPr txBox="1">
                <a:spLocks noChangeArrowheads="1"/>
              </p:cNvSpPr>
              <p:nvPr/>
            </p:nvSpPr>
            <p:spPr bwMode="auto">
              <a:xfrm>
                <a:off x="2160" y="2880"/>
                <a:ext cx="27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Bookman Old Style" pitchFamily="18" charset="0"/>
                  </a:rPr>
                  <a:t>Н</a:t>
                </a:r>
              </a:p>
            </p:txBody>
          </p:sp>
        </p:grpSp>
      </p:grpSp>
      <p:sp>
        <p:nvSpPr>
          <p:cNvPr id="548899" name="Text Box 35"/>
          <p:cNvSpPr txBox="1">
            <a:spLocks noChangeArrowheads="1"/>
          </p:cNvSpPr>
          <p:nvPr/>
        </p:nvSpPr>
        <p:spPr bwMode="auto">
          <a:xfrm>
            <a:off x="2133600" y="0"/>
            <a:ext cx="5125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Усеченная пирамида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819400" y="2514600"/>
            <a:ext cx="1219200" cy="457200"/>
            <a:chOff x="1776" y="1584"/>
            <a:chExt cx="768" cy="288"/>
          </a:xfrm>
        </p:grpSpPr>
        <p:sp>
          <p:nvSpPr>
            <p:cNvPr id="548906" name="Freeform 42"/>
            <p:cNvSpPr>
              <a:spLocks/>
            </p:cNvSpPr>
            <p:nvPr/>
          </p:nvSpPr>
          <p:spPr bwMode="auto">
            <a:xfrm>
              <a:off x="1776" y="1776"/>
              <a:ext cx="76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96"/>
                </a:cxn>
                <a:cxn ang="0">
                  <a:pos x="768" y="0"/>
                </a:cxn>
              </a:cxnLst>
              <a:rect l="0" t="0" r="r" b="b"/>
              <a:pathLst>
                <a:path w="768" h="96">
                  <a:moveTo>
                    <a:pt x="0" y="0"/>
                  </a:moveTo>
                  <a:lnTo>
                    <a:pt x="384" y="96"/>
                  </a:ln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8907" name="Freeform 43"/>
            <p:cNvSpPr>
              <a:spLocks/>
            </p:cNvSpPr>
            <p:nvPr/>
          </p:nvSpPr>
          <p:spPr bwMode="auto">
            <a:xfrm>
              <a:off x="1776" y="1584"/>
              <a:ext cx="768" cy="192"/>
            </a:xfrm>
            <a:custGeom>
              <a:avLst/>
              <a:gdLst/>
              <a:ahLst/>
              <a:cxnLst>
                <a:cxn ang="0">
                  <a:pos x="768" y="192"/>
                </a:cxn>
                <a:cxn ang="0">
                  <a:pos x="528" y="0"/>
                </a:cxn>
                <a:cxn ang="0">
                  <a:pos x="240" y="0"/>
                </a:cxn>
                <a:cxn ang="0">
                  <a:pos x="0" y="192"/>
                </a:cxn>
              </a:cxnLst>
              <a:rect l="0" t="0" r="r" b="b"/>
              <a:pathLst>
                <a:path w="768" h="192">
                  <a:moveTo>
                    <a:pt x="768" y="192"/>
                  </a:moveTo>
                  <a:lnTo>
                    <a:pt x="528" y="0"/>
                  </a:lnTo>
                  <a:lnTo>
                    <a:pt x="240" y="0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362201" y="2438401"/>
            <a:ext cx="2222501" cy="919163"/>
            <a:chOff x="1488" y="1536"/>
            <a:chExt cx="1400" cy="579"/>
          </a:xfrm>
        </p:grpSpPr>
        <p:sp>
          <p:nvSpPr>
            <p:cNvPr id="548917" name="Text Box 53"/>
            <p:cNvSpPr txBox="1">
              <a:spLocks noChangeArrowheads="1"/>
            </p:cNvSpPr>
            <p:nvPr/>
          </p:nvSpPr>
          <p:spPr bwMode="auto">
            <a:xfrm>
              <a:off x="1488" y="1536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1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  <p:sp>
          <p:nvSpPr>
            <p:cNvPr id="548918" name="Text Box 54"/>
            <p:cNvSpPr txBox="1">
              <a:spLocks noChangeArrowheads="1"/>
            </p:cNvSpPr>
            <p:nvPr/>
          </p:nvSpPr>
          <p:spPr bwMode="auto">
            <a:xfrm>
              <a:off x="1872" y="1824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2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  <p:sp>
          <p:nvSpPr>
            <p:cNvPr id="548919" name="Text Box 55"/>
            <p:cNvSpPr txBox="1">
              <a:spLocks noChangeArrowheads="1"/>
            </p:cNvSpPr>
            <p:nvPr/>
          </p:nvSpPr>
          <p:spPr bwMode="auto">
            <a:xfrm>
              <a:off x="2544" y="1632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Bookman Old Style" pitchFamily="18" charset="0"/>
                </a:rPr>
                <a:t>В</a:t>
              </a:r>
              <a:r>
                <a:rPr lang="ru-RU" sz="2400" b="1" i="1" baseline="-25000" dirty="0">
                  <a:latin typeface="Bookman Old Style" pitchFamily="18" charset="0"/>
                </a:rPr>
                <a:t>3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493486" y="724467"/>
            <a:ext cx="814977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Отрезки А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, А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, А</a:t>
            </a:r>
            <a:r>
              <a:rPr lang="ru-RU" baseline="-25000" dirty="0" smtClean="0">
                <a:latin typeface="Bookman Old Style" pitchFamily="18" charset="0"/>
              </a:rPr>
              <a:t>3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3</a:t>
            </a:r>
            <a:r>
              <a:rPr lang="ru-RU" dirty="0" smtClean="0">
                <a:latin typeface="Bookman Old Style" pitchFamily="18" charset="0"/>
              </a:rPr>
              <a:t>… -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боковые ребра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усечённой пирамиды</a:t>
            </a:r>
            <a:endParaRPr lang="ru-RU" kern="0" dirty="0" smtClean="0">
              <a:latin typeface="Bookman Old Style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167086" y="3050571"/>
            <a:ext cx="3976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Отрезок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РН</a:t>
            </a:r>
            <a:r>
              <a:rPr lang="ru-RU" dirty="0" smtClean="0">
                <a:latin typeface="Bookman Old Style" pitchFamily="18" charset="0"/>
              </a:rPr>
              <a:t> – перпендикуляр, проведённый из какой-нибудь точки верхнего основания к нижнему основанию – называется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высотой </a:t>
            </a:r>
            <a:r>
              <a:rPr lang="ru-RU" dirty="0" smtClean="0">
                <a:latin typeface="Bookman Old Style" pitchFamily="18" charset="0"/>
              </a:rPr>
              <a:t>усечённой пирамиды.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434115" y="1508037"/>
            <a:ext cx="4709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Четырёхугольники А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1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А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, А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2</a:t>
            </a:r>
            <a:r>
              <a:rPr lang="ru-RU" dirty="0" smtClean="0">
                <a:latin typeface="Bookman Old Style" pitchFamily="18" charset="0"/>
              </a:rPr>
              <a:t>В</a:t>
            </a:r>
            <a:r>
              <a:rPr lang="ru-RU" baseline="-25000" dirty="0" smtClean="0">
                <a:latin typeface="Bookman Old Style" pitchFamily="18" charset="0"/>
              </a:rPr>
              <a:t>3</a:t>
            </a:r>
            <a:r>
              <a:rPr lang="ru-RU" dirty="0" smtClean="0">
                <a:latin typeface="Bookman Old Style" pitchFamily="18" charset="0"/>
              </a:rPr>
              <a:t>А</a:t>
            </a:r>
            <a:r>
              <a:rPr lang="ru-RU" baseline="-25000" dirty="0" smtClean="0">
                <a:latin typeface="Bookman Old Style" pitchFamily="18" charset="0"/>
              </a:rPr>
              <a:t>3</a:t>
            </a:r>
            <a:r>
              <a:rPr lang="ru-RU" dirty="0" smtClean="0">
                <a:latin typeface="Bookman Old Style" pitchFamily="18" charset="0"/>
              </a:rPr>
              <a:t> … 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- боковые грани </a:t>
            </a:r>
            <a:r>
              <a:rPr lang="ru-RU" dirty="0" smtClean="0">
                <a:latin typeface="Bookman Old Style" pitchFamily="18" charset="0"/>
              </a:rPr>
              <a:t>усечённой пирамиды. 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1465943" y="2815771"/>
            <a:ext cx="1349828" cy="2119086"/>
          </a:xfrm>
          <a:prstGeom prst="line">
            <a:avLst/>
          </a:prstGeom>
          <a:ln w="254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2975429" y="2982685"/>
            <a:ext cx="457202" cy="2590801"/>
          </a:xfrm>
          <a:prstGeom prst="line">
            <a:avLst/>
          </a:prstGeom>
          <a:ln w="254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548899" grpId="0"/>
      <p:bldP spid="49" grpId="0"/>
      <p:bldP spid="57" grpId="0"/>
      <p:bldP spid="71" grpId="0"/>
    </p:bldLst>
  </p:timing>
</p:sld>
</file>

<file path=ppt/theme/theme1.xml><?xml version="1.0" encoding="utf-8"?>
<a:theme xmlns:a="http://schemas.openxmlformats.org/drawingml/2006/main" name="Кирьянова">
  <a:themeElements>
    <a:clrScheme name="">
      <a:dk1>
        <a:srgbClr val="000000"/>
      </a:dk1>
      <a:lt1>
        <a:srgbClr val="EEC37E"/>
      </a:lt1>
      <a:dk2>
        <a:srgbClr val="663300"/>
      </a:dk2>
      <a:lt2>
        <a:srgbClr val="808080"/>
      </a:lt2>
      <a:accent1>
        <a:srgbClr val="99CCFF"/>
      </a:accent1>
      <a:accent2>
        <a:srgbClr val="CCCCFF"/>
      </a:accent2>
      <a:accent3>
        <a:srgbClr val="F5DE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66FF"/>
      </a:hlink>
      <a:folHlink>
        <a:srgbClr val="0000FF"/>
      </a:folHlink>
    </a:clrScheme>
    <a:fontScheme name="Кирьянов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рьяно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рьянов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рьянов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рьянов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рьянов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рьянов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рьянов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рьянов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рьянов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рьянов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рьянов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рьянов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рьянова 13">
        <a:dk1>
          <a:srgbClr val="000000"/>
        </a:dk1>
        <a:lt1>
          <a:srgbClr val="EEC37E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5DE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996633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рьянова 14">
        <a:dk1>
          <a:srgbClr val="000000"/>
        </a:dk1>
        <a:lt1>
          <a:srgbClr val="EEC37E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5DE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663300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рьянова 15">
        <a:dk1>
          <a:srgbClr val="000000"/>
        </a:dk1>
        <a:lt1>
          <a:srgbClr val="EEC37E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5DE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66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рьянова 16">
        <a:dk1>
          <a:srgbClr val="000000"/>
        </a:dk1>
        <a:lt1>
          <a:srgbClr val="EEC37E"/>
        </a:lt1>
        <a:dk2>
          <a:srgbClr val="6633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5DE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66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Кирьянова</Template>
  <TotalTime>1591</TotalTime>
  <Words>613</Words>
  <Application>Microsoft Office PowerPoint</Application>
  <PresentationFormat>Экран (4:3)</PresentationFormat>
  <Paragraphs>118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Кирьянова</vt:lpstr>
      <vt:lpstr>Формула</vt:lpstr>
      <vt:lpstr>Mathcad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ПРАВИЛЬНАЯ УСЕЧЕННАЯ ПИРАМИДА</vt:lpstr>
      <vt:lpstr>СВОЙСТВА ПРАВИЛЬНОЙ УСЕЧЕННОЙ ПИРАМИДЫ</vt:lpstr>
      <vt:lpstr>Слайд 13</vt:lpstr>
      <vt:lpstr>ПЛОЩАДЬ ПОВЕРХНОСТИ УСЕЧЁННОЙ ПИРАМИДЫ</vt:lpstr>
      <vt:lpstr>ПЛОЩАДЬ БОКОВОЙ ПОВЕРХНОСТИ УСЕЧЁННОЙ ПИРАМИДЫ</vt:lpstr>
      <vt:lpstr>Теорема.</vt:lpstr>
      <vt:lpstr>Задача №1.</vt:lpstr>
      <vt:lpstr>Задача №2.</vt:lpstr>
      <vt:lpstr>Задача №3.</vt:lpstr>
      <vt:lpstr>Задача №4.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mv</cp:lastModifiedBy>
  <cp:revision>86</cp:revision>
  <dcterms:created xsi:type="dcterms:W3CDTF">2005-10-03T13:34:03Z</dcterms:created>
  <dcterms:modified xsi:type="dcterms:W3CDTF">2020-04-19T17:00:42Z</dcterms:modified>
</cp:coreProperties>
</file>